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70" r:id="rId11"/>
  </p:sldIdLst>
  <p:sldSz cx="18288000" cy="10287000"/>
  <p:notesSz cx="6858000" cy="9144000"/>
  <p:embeddedFontLst>
    <p:embeddedFont>
      <p:font typeface="Tahoma" panose="020B0604030504040204" pitchFamily="34" charset="0"/>
      <p:regular r:id="rId13"/>
      <p:bold r:id="rId14"/>
    </p:embeddedFont>
    <p:embeddedFont>
      <p:font typeface="Wingdings 3" panose="05040102010807070707" pitchFamily="18" charset="2"/>
      <p:regular r:id="rId15"/>
    </p:embeddedFont>
    <p:embeddedFont>
      <p:font typeface="Clear Sans Medium" panose="020B0604020202020204" charset="0"/>
      <p:regular r:id="rId16"/>
    </p:embeddedFont>
    <p:embeddedFont>
      <p:font typeface="Clear Sans" panose="020B0604020202020204" charset="0"/>
      <p:regular r:id="rId17"/>
    </p:embeddedFont>
    <p:embeddedFont>
      <p:font typeface="Fira Sans Bold" panose="020B0604020202020204" charset="0"/>
      <p:regular r:id="rId18"/>
    </p:embeddedFont>
    <p:embeddedFont>
      <p:font typeface="Fira Sans Ultra-Bold" panose="020B0604020202020204" charset="0"/>
      <p:regular r:id="rId19"/>
    </p:embeddedFont>
    <p:embeddedFont>
      <p:font typeface="Trebuchet MS" panose="020B0603020202020204" pitchFamily="34" charset="0"/>
      <p:regular r:id="rId20"/>
      <p:bold r:id="rId21"/>
      <p:italic r:id="rId22"/>
      <p:boldItalic r:id="rId23"/>
    </p:embeddedFon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379"/>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65080-D4F2-4B34-8CF1-23FA4C9A0B05}" type="datetimeFigureOut">
              <a:rPr lang="en-US" smtClean="0"/>
              <a:t>5/25/2024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7E6B2-A6B1-4B0E-BCCE-06ABAC992D96}" type="slidenum">
              <a:rPr lang="en-US" smtClean="0"/>
              <a:t>‹#›</a:t>
            </a:fld>
            <a:endParaRPr lang="en-US"/>
          </a:p>
        </p:txBody>
      </p:sp>
    </p:spTree>
    <p:extLst>
      <p:ext uri="{BB962C8B-B14F-4D97-AF65-F5344CB8AC3E}">
        <p14:creationId xmlns:p14="http://schemas.microsoft.com/office/powerpoint/2010/main" val="1930190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67E6B2-A6B1-4B0E-BCCE-06ABAC992D96}" type="slidenum">
              <a:rPr lang="en-US" smtClean="0"/>
              <a:t>4</a:t>
            </a:fld>
            <a:endParaRPr lang="en-US"/>
          </a:p>
        </p:txBody>
      </p:sp>
    </p:spTree>
    <p:extLst>
      <p:ext uri="{BB962C8B-B14F-4D97-AF65-F5344CB8AC3E}">
        <p14:creationId xmlns:p14="http://schemas.microsoft.com/office/powerpoint/2010/main" val="65417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1183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21591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384540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842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11027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smtClean="0"/>
              <a:t>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0458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39699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58577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9578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586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9574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2789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92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3912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smtClean="0"/>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554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smtClean="0"/>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82306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5/25/2024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481853148"/>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5" Type="http://schemas.openxmlformats.org/officeDocument/2006/relationships/image" Target="../media/image17.sv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51" Type="http://schemas.openxmlformats.org/officeDocument/2006/relationships/image" Target="../media/image79.svg"/><Relationship Id="rId2" Type="http://schemas.openxmlformats.org/officeDocument/2006/relationships/image" Target="../media/image16.png"/><Relationship Id="rId1" Type="http://schemas.openxmlformats.org/officeDocument/2006/relationships/slideLayout" Target="../slideLayouts/slideLayout7.xml"/><Relationship Id="rId53" Type="http://schemas.openxmlformats.org/officeDocument/2006/relationships/image" Target="../media/image1.png"/><Relationship Id="rId52" Type="http://schemas.openxmlformats.org/officeDocument/2006/relationships/image" Target="../media/image17.png"/><Relationship Id="rId31" Type="http://schemas.openxmlformats.org/officeDocument/2006/relationships/image" Target="../media/image5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3" name="Group 3"/>
          <p:cNvGrpSpPr/>
          <p:nvPr/>
        </p:nvGrpSpPr>
        <p:grpSpPr>
          <a:xfrm>
            <a:off x="934188" y="794979"/>
            <a:ext cx="16419623" cy="8697043"/>
            <a:chOff x="0" y="0"/>
            <a:chExt cx="63915348" cy="33854280"/>
          </a:xfrm>
        </p:grpSpPr>
        <p:sp>
          <p:nvSpPr>
            <p:cNvPr id="4" name="Freeform 4"/>
            <p:cNvSpPr/>
            <p:nvPr/>
          </p:nvSpPr>
          <p:spPr>
            <a:xfrm>
              <a:off x="0" y="0"/>
              <a:ext cx="63915348" cy="33854281"/>
            </a:xfrm>
            <a:custGeom>
              <a:avLst/>
              <a:gdLst/>
              <a:ahLst/>
              <a:cxnLst/>
              <a:rect l="l" t="t" r="r" b="b"/>
              <a:pathLst>
                <a:path w="63915348" h="33854281">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alpha val="49804"/>
              </a:srgbClr>
            </a:solidFill>
          </p:spPr>
        </p:sp>
      </p:grpSp>
      <p:grpSp>
        <p:nvGrpSpPr>
          <p:cNvPr id="7" name="Group 7"/>
          <p:cNvGrpSpPr/>
          <p:nvPr/>
        </p:nvGrpSpPr>
        <p:grpSpPr>
          <a:xfrm>
            <a:off x="1524000" y="1065289"/>
            <a:ext cx="15468600" cy="3096541"/>
            <a:chOff x="-379742" y="-532968"/>
            <a:chExt cx="20624800" cy="4128722"/>
          </a:xfrm>
        </p:grpSpPr>
        <p:sp>
          <p:nvSpPr>
            <p:cNvPr id="8" name="TextBox 8"/>
            <p:cNvSpPr txBox="1"/>
            <p:nvPr/>
          </p:nvSpPr>
          <p:spPr>
            <a:xfrm>
              <a:off x="-379742" y="2364647"/>
              <a:ext cx="20624800" cy="1231107"/>
            </a:xfrm>
            <a:prstGeom prst="rect">
              <a:avLst/>
            </a:prstGeom>
          </p:spPr>
          <p:txBody>
            <a:bodyPr wrap="square" lIns="0" tIns="0" rIns="0" bIns="0" rtlCol="0" anchor="t">
              <a:spAutoFit/>
            </a:bodyPr>
            <a:lstStyle/>
            <a:p>
              <a:pPr algn="ctr"/>
              <a:r>
                <a:rPr lang="vi-VN" sz="2800" b="1" dirty="0">
                  <a:solidFill>
                    <a:schemeClr val="bg1"/>
                  </a:solidFill>
                  <a:latin typeface="+mj-lt"/>
                </a:rPr>
                <a:t>ĐỒ ÁN TỐT NGHIỆP ĐẠI HỌC </a:t>
              </a:r>
              <a:r>
                <a:rPr lang="en-US" sz="2800" b="1" dirty="0" smtClean="0">
                  <a:solidFill>
                    <a:schemeClr val="bg1"/>
                  </a:solidFill>
                  <a:latin typeface="+mj-lt"/>
                </a:rPr>
                <a:t>: </a:t>
              </a:r>
              <a:r>
                <a:rPr lang="vi-VN" sz="2800" b="1" dirty="0">
                  <a:solidFill>
                    <a:schemeClr val="bg1"/>
                  </a:solidFill>
                  <a:latin typeface="+mj-lt"/>
                </a:rPr>
                <a:t>XÂY DỰNG WEBSITE BÁN HÀNG THỜI TRANG </a:t>
              </a:r>
              <a:r>
                <a:rPr lang="en-US" sz="3200" b="1" dirty="0" smtClean="0">
                  <a:solidFill>
                    <a:schemeClr val="bg1"/>
                  </a:solidFill>
                  <a:latin typeface="+mj-lt"/>
                </a:rPr>
                <a:t>FASHION</a:t>
              </a:r>
              <a:r>
                <a:rPr lang="vi-VN" sz="2800" b="1" dirty="0" smtClean="0">
                  <a:solidFill>
                    <a:schemeClr val="bg1"/>
                  </a:solidFill>
                  <a:latin typeface="+mj-lt"/>
                </a:rPr>
                <a:t> </a:t>
              </a:r>
              <a:r>
                <a:rPr lang="vi-VN" sz="2800" b="1" dirty="0">
                  <a:solidFill>
                    <a:schemeClr val="bg1"/>
                  </a:solidFill>
                  <a:latin typeface="+mj-lt"/>
                </a:rPr>
                <a:t>BẰNG NGÔN NGỮ LẬP TRÌNH ASP.NET MVC</a:t>
              </a:r>
              <a:endParaRPr lang="en-US" sz="2800" b="1" dirty="0">
                <a:solidFill>
                  <a:schemeClr val="bg1"/>
                </a:solidFill>
                <a:latin typeface="+mj-lt"/>
              </a:endParaRPr>
            </a:p>
          </p:txBody>
        </p:sp>
        <p:sp>
          <p:nvSpPr>
            <p:cNvPr id="9" name="TextBox 9"/>
            <p:cNvSpPr txBox="1"/>
            <p:nvPr/>
          </p:nvSpPr>
          <p:spPr>
            <a:xfrm>
              <a:off x="4577692" y="-532968"/>
              <a:ext cx="11473279" cy="1231107"/>
            </a:xfrm>
            <a:prstGeom prst="rect">
              <a:avLst/>
            </a:prstGeom>
          </p:spPr>
          <p:txBody>
            <a:bodyPr wrap="square" lIns="0" tIns="0" rIns="0" bIns="0" rtlCol="0" anchor="t">
              <a:spAutoFit/>
            </a:bodyPr>
            <a:lstStyle/>
            <a:p>
              <a:pPr algn="ctr"/>
              <a:r>
                <a:rPr lang="en-US" sz="3600" b="1" dirty="0">
                  <a:solidFill>
                    <a:srgbClr val="FFFF00"/>
                  </a:solidFill>
                  <a:latin typeface="Times New Roman" panose="02020603050405020304" pitchFamily="18" charset="0"/>
                  <a:cs typeface="Times New Roman" panose="02020603050405020304" pitchFamily="18" charset="0"/>
                </a:rPr>
                <a:t>ĐẠI HỌC CÔNG NGHIỆP HÀ NỘI</a:t>
              </a:r>
              <a:r>
                <a:rPr lang="en-US" sz="3600" dirty="0"/>
                <a:t/>
              </a:r>
              <a:br>
                <a:rPr lang="en-US" sz="3600" dirty="0"/>
              </a:br>
              <a:r>
                <a:rPr lang="en-US" sz="2400" dirty="0">
                  <a:solidFill>
                    <a:schemeClr val="accent6">
                      <a:lumMod val="20000"/>
                      <a:lumOff val="80000"/>
                    </a:schemeClr>
                  </a:solidFill>
                  <a:latin typeface="Times New Roman" panose="02020603050405020304" pitchFamily="18" charset="0"/>
                  <a:cs typeface="Times New Roman" panose="02020603050405020304" pitchFamily="18" charset="0"/>
                </a:rPr>
                <a:t>KHOA CÔNG NGHỆ THÔNG TIN</a:t>
              </a:r>
              <a:endParaRPr lang="en-US" sz="2400" dirty="0">
                <a:solidFill>
                  <a:schemeClr val="accent6">
                    <a:lumMod val="20000"/>
                    <a:lumOff val="80000"/>
                  </a:schemeClr>
                </a:solidFill>
                <a:latin typeface="+mj-lt"/>
              </a:endParaRPr>
            </a:p>
          </p:txBody>
        </p:sp>
      </p:grpSp>
      <p:sp>
        <p:nvSpPr>
          <p:cNvPr id="10" name="TextBox 10"/>
          <p:cNvSpPr txBox="1"/>
          <p:nvPr/>
        </p:nvSpPr>
        <p:spPr>
          <a:xfrm>
            <a:off x="4940838" y="5557702"/>
            <a:ext cx="9207434" cy="2244204"/>
          </a:xfrm>
          <a:prstGeom prst="rect">
            <a:avLst/>
          </a:prstGeom>
        </p:spPr>
        <p:txBody>
          <a:bodyPr lIns="0" tIns="0" rIns="0" bIns="0" rtlCol="0" anchor="t">
            <a:spAutoFit/>
          </a:bodyPr>
          <a:lstStyle/>
          <a:p>
            <a:pPr algn="just">
              <a:lnSpc>
                <a:spcPts val="3464"/>
              </a:lnSpc>
            </a:pPr>
            <a:r>
              <a:rPr lang="en-US" sz="4000" dirty="0" err="1" smtClean="0">
                <a:solidFill>
                  <a:srgbClr val="FFFFFF"/>
                </a:solidFill>
                <a:latin typeface="Times New Roman" panose="02020603050405020304" pitchFamily="18" charset="0"/>
                <a:cs typeface="Times New Roman" panose="02020603050405020304" pitchFamily="18" charset="0"/>
              </a:rPr>
              <a:t>Giảng</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viên</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hướng</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dẫn</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Ths</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Lê</a:t>
            </a:r>
            <a:r>
              <a:rPr lang="en-US" sz="4000" dirty="0" smtClean="0">
                <a:solidFill>
                  <a:srgbClr val="FFFFFF"/>
                </a:solidFill>
                <a:latin typeface="Times New Roman" panose="02020603050405020304" pitchFamily="18" charset="0"/>
                <a:cs typeface="Times New Roman" panose="02020603050405020304" pitchFamily="18" charset="0"/>
              </a:rPr>
              <a:t> Anh </a:t>
            </a:r>
            <a:r>
              <a:rPr lang="en-US" sz="4000" dirty="0" err="1" smtClean="0">
                <a:solidFill>
                  <a:srgbClr val="FFFFFF"/>
                </a:solidFill>
                <a:latin typeface="Times New Roman" panose="02020603050405020304" pitchFamily="18" charset="0"/>
                <a:cs typeface="Times New Roman" panose="02020603050405020304" pitchFamily="18" charset="0"/>
              </a:rPr>
              <a:t>Thắng</a:t>
            </a:r>
            <a:endParaRPr lang="en-US" sz="4000" dirty="0">
              <a:solidFill>
                <a:srgbClr val="FFFFFF"/>
              </a:solidFill>
              <a:latin typeface="Times New Roman" panose="02020603050405020304" pitchFamily="18" charset="0"/>
              <a:cs typeface="Times New Roman" panose="02020603050405020304" pitchFamily="18" charset="0"/>
            </a:endParaRPr>
          </a:p>
          <a:p>
            <a:pPr algn="just">
              <a:lnSpc>
                <a:spcPts val="3464"/>
              </a:lnSpc>
            </a:pPr>
            <a:endParaRPr lang="en-US" sz="4000" dirty="0" smtClean="0">
              <a:solidFill>
                <a:srgbClr val="FFFFFF"/>
              </a:solidFill>
              <a:latin typeface="Times New Roman" panose="02020603050405020304" pitchFamily="18" charset="0"/>
              <a:cs typeface="Times New Roman" panose="02020603050405020304" pitchFamily="18" charset="0"/>
            </a:endParaRPr>
          </a:p>
          <a:p>
            <a:pPr algn="just">
              <a:lnSpc>
                <a:spcPts val="3464"/>
              </a:lnSpc>
            </a:pPr>
            <a:r>
              <a:rPr lang="en-US" sz="4000" dirty="0" err="1" smtClean="0">
                <a:solidFill>
                  <a:srgbClr val="FFFFFF"/>
                </a:solidFill>
                <a:latin typeface="Times New Roman" panose="02020603050405020304" pitchFamily="18" charset="0"/>
                <a:cs typeface="Times New Roman" panose="02020603050405020304" pitchFamily="18" charset="0"/>
              </a:rPr>
              <a:t>Sinh</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viên</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thực</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hiện</a:t>
            </a:r>
            <a:r>
              <a:rPr lang="en-US" sz="4000" dirty="0" smtClean="0">
                <a:solidFill>
                  <a:srgbClr val="FFFFFF"/>
                </a:solidFill>
                <a:latin typeface="Times New Roman" panose="02020603050405020304" pitchFamily="18" charset="0"/>
                <a:cs typeface="Times New Roman" panose="02020603050405020304" pitchFamily="18" charset="0"/>
              </a:rPr>
              <a:t>     : Trần Thế Anh </a:t>
            </a:r>
          </a:p>
          <a:p>
            <a:pPr algn="just">
              <a:lnSpc>
                <a:spcPts val="3464"/>
              </a:lnSpc>
            </a:pPr>
            <a:endParaRPr lang="en-US" sz="4000" dirty="0" smtClean="0">
              <a:solidFill>
                <a:srgbClr val="FFFFFF"/>
              </a:solidFill>
              <a:latin typeface="Times New Roman" panose="02020603050405020304" pitchFamily="18" charset="0"/>
              <a:cs typeface="Times New Roman" panose="02020603050405020304" pitchFamily="18" charset="0"/>
            </a:endParaRPr>
          </a:p>
          <a:p>
            <a:pPr algn="just">
              <a:lnSpc>
                <a:spcPts val="3464"/>
              </a:lnSpc>
            </a:pPr>
            <a:r>
              <a:rPr lang="en-US" sz="4000" dirty="0" err="1" smtClean="0">
                <a:solidFill>
                  <a:srgbClr val="FFFFFF"/>
                </a:solidFill>
                <a:latin typeface="Times New Roman" panose="02020603050405020304" pitchFamily="18" charset="0"/>
                <a:cs typeface="Times New Roman" panose="02020603050405020304" pitchFamily="18" charset="0"/>
              </a:rPr>
              <a:t>Mã</a:t>
            </a:r>
            <a:r>
              <a:rPr lang="en-US" sz="4000" dirty="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sinh</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viên</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smtClean="0">
                <a:solidFill>
                  <a:srgbClr val="FFFFFF"/>
                </a:solidFill>
                <a:latin typeface="Times New Roman" panose="02020603050405020304" pitchFamily="18" charset="0"/>
                <a:cs typeface="Times New Roman" panose="02020603050405020304" pitchFamily="18" charset="0"/>
              </a:rPr>
              <a:t> : 2020607026</a:t>
            </a:r>
            <a:endParaRPr lang="en-US" sz="4000" dirty="0">
              <a:solidFill>
                <a:srgbClr val="FFFFFF"/>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472" y="882937"/>
            <a:ext cx="1458770" cy="14859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2" name="Freeform 2"/>
          <p:cNvSpPr/>
          <p:nvPr/>
        </p:nvSpPr>
        <p:spPr>
          <a:xfrm>
            <a:off x="5237310" y="1251460"/>
            <a:ext cx="7813380" cy="7784080"/>
          </a:xfrm>
          <a:custGeom>
            <a:avLst/>
            <a:gdLst/>
            <a:ahLst/>
            <a:cxnLst/>
            <a:rect l="l" t="t" r="r" b="b"/>
            <a:pathLst>
              <a:path w="7813380" h="7784080">
                <a:moveTo>
                  <a:pt x="0" y="0"/>
                </a:moveTo>
                <a:lnTo>
                  <a:pt x="7813380" y="0"/>
                </a:lnTo>
                <a:lnTo>
                  <a:pt x="7813380" y="7784080"/>
                </a:lnTo>
                <a:lnTo>
                  <a:pt x="0" y="7784080"/>
                </a:lnTo>
                <a:lnTo>
                  <a:pt x="0" y="0"/>
                </a:lnTo>
                <a:close/>
              </a:path>
            </a:pathLst>
          </a:custGeom>
          <a:blipFill>
            <a:blip r:embed="rId2">
              <a:alphaModFix amt="12000"/>
            </a:blip>
            <a:stretch>
              <a:fillRect/>
            </a:stretch>
          </a:blipFill>
        </p:spPr>
      </p:sp>
      <p:grpSp>
        <p:nvGrpSpPr>
          <p:cNvPr id="3" name="Group 3"/>
          <p:cNvGrpSpPr/>
          <p:nvPr/>
        </p:nvGrpSpPr>
        <p:grpSpPr>
          <a:xfrm>
            <a:off x="2652177" y="3750081"/>
            <a:ext cx="12983647" cy="2638915"/>
            <a:chOff x="0" y="-9525"/>
            <a:chExt cx="17311529" cy="3518553"/>
          </a:xfrm>
        </p:grpSpPr>
        <p:sp>
          <p:nvSpPr>
            <p:cNvPr id="4" name="TextBox 4"/>
            <p:cNvSpPr txBox="1"/>
            <p:nvPr/>
          </p:nvSpPr>
          <p:spPr>
            <a:xfrm>
              <a:off x="0" y="-9525"/>
              <a:ext cx="17311529" cy="1635125"/>
            </a:xfrm>
            <a:prstGeom prst="rect">
              <a:avLst/>
            </a:prstGeom>
          </p:spPr>
          <p:txBody>
            <a:bodyPr lIns="0" tIns="0" rIns="0" bIns="0" rtlCol="0" anchor="t">
              <a:spAutoFit/>
            </a:bodyPr>
            <a:lstStyle/>
            <a:p>
              <a:pPr algn="ctr">
                <a:lnSpc>
                  <a:spcPts val="9600"/>
                </a:lnSpc>
              </a:pPr>
              <a:r>
                <a:rPr lang="en-US" sz="8000" dirty="0" smtClean="0">
                  <a:solidFill>
                    <a:srgbClr val="FFFFFF"/>
                  </a:solidFill>
                  <a:latin typeface="Fira Sans Bold"/>
                </a:rPr>
                <a:t>THANK YOU</a:t>
              </a:r>
              <a:endParaRPr lang="en-US" sz="8000" dirty="0">
                <a:solidFill>
                  <a:srgbClr val="FFFFFF"/>
                </a:solidFill>
                <a:latin typeface="Fira Sans Bold"/>
              </a:endParaRPr>
            </a:p>
          </p:txBody>
        </p:sp>
        <p:sp>
          <p:nvSpPr>
            <p:cNvPr id="5" name="TextBox 5"/>
            <p:cNvSpPr txBox="1"/>
            <p:nvPr/>
          </p:nvSpPr>
          <p:spPr>
            <a:xfrm>
              <a:off x="0" y="2842277"/>
              <a:ext cx="17311529" cy="666751"/>
            </a:xfrm>
            <a:prstGeom prst="rect">
              <a:avLst/>
            </a:prstGeom>
          </p:spPr>
          <p:txBody>
            <a:bodyPr lIns="0" tIns="0" rIns="0" bIns="0" rtlCol="0" anchor="t">
              <a:spAutoFit/>
            </a:bodyPr>
            <a:lstStyle/>
            <a:p>
              <a:pPr algn="ctr">
                <a:lnSpc>
                  <a:spcPts val="4200"/>
                </a:lnSpc>
              </a:pPr>
              <a:endParaRPr lang="en-US" sz="3000" dirty="0">
                <a:solidFill>
                  <a:srgbClr val="64E688"/>
                </a:solidFill>
                <a:latin typeface="Clear Sans Medium"/>
              </a:endParaRPr>
            </a:p>
          </p:txBody>
        </p:sp>
        <p:sp>
          <p:nvSpPr>
            <p:cNvPr id="6" name="AutoShape 6"/>
            <p:cNvSpPr/>
            <p:nvPr/>
          </p:nvSpPr>
          <p:spPr>
            <a:xfrm>
              <a:off x="0" y="2343667"/>
              <a:ext cx="17311529" cy="0"/>
            </a:xfrm>
            <a:prstGeom prst="line">
              <a:avLst/>
            </a:prstGeom>
            <a:ln w="25400" cap="rnd">
              <a:solidFill>
                <a:srgbClr val="64E688"/>
              </a:solidFill>
              <a:prstDash val="solid"/>
              <a:headEnd type="none" w="sm" len="sm"/>
              <a:tailEnd type="none" w="sm" len="sm"/>
            </a:ln>
          </p:spPr>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4876800" y="342900"/>
            <a:ext cx="7086599" cy="2704560"/>
            <a:chOff x="1" y="2796002"/>
            <a:chExt cx="15763306" cy="4863487"/>
          </a:xfrm>
        </p:grpSpPr>
        <p:sp>
          <p:nvSpPr>
            <p:cNvPr id="3" name="TextBox 3"/>
            <p:cNvSpPr txBox="1"/>
            <p:nvPr/>
          </p:nvSpPr>
          <p:spPr>
            <a:xfrm>
              <a:off x="1" y="5720994"/>
              <a:ext cx="15763306" cy="1938495"/>
            </a:xfrm>
            <a:prstGeom prst="rect">
              <a:avLst/>
            </a:prstGeom>
          </p:spPr>
          <p:txBody>
            <a:bodyPr wrap="square" lIns="0" tIns="0" rIns="0" bIns="0" rtlCol="0" anchor="t">
              <a:spAutoFit/>
            </a:bodyPr>
            <a:lstStyle/>
            <a:p>
              <a:pPr algn="ctr">
                <a:lnSpc>
                  <a:spcPts val="9299"/>
                </a:lnSpc>
              </a:pPr>
              <a:r>
                <a:rPr lang="en-US" sz="5400" dirty="0" smtClean="0">
                  <a:solidFill>
                    <a:srgbClr val="64E688"/>
                  </a:solidFill>
                  <a:latin typeface="Fira Sans Bold" panose="020B0604020202020204" charset="0"/>
                  <a:cs typeface="Times New Roman" panose="02020603050405020304" pitchFamily="18" charset="0"/>
                </a:rPr>
                <a:t>NỘI DUNG CHÍNH</a:t>
              </a:r>
              <a:endParaRPr lang="en-US" sz="5400" dirty="0">
                <a:solidFill>
                  <a:srgbClr val="64E688"/>
                </a:solidFill>
                <a:latin typeface="Fira Sans Bold" panose="020B0604020202020204" charset="0"/>
                <a:cs typeface="Times New Roman" panose="02020603050405020304" pitchFamily="18" charset="0"/>
              </a:endParaRPr>
            </a:p>
          </p:txBody>
        </p:sp>
        <p:sp>
          <p:nvSpPr>
            <p:cNvPr id="4" name="TextBox 4"/>
            <p:cNvSpPr txBox="1"/>
            <p:nvPr/>
          </p:nvSpPr>
          <p:spPr>
            <a:xfrm>
              <a:off x="7414147" y="2796002"/>
              <a:ext cx="7511235" cy="702244"/>
            </a:xfrm>
            <a:prstGeom prst="rect">
              <a:avLst/>
            </a:prstGeom>
          </p:spPr>
          <p:txBody>
            <a:bodyPr lIns="0" tIns="0" rIns="0" bIns="0" rtlCol="0" anchor="t">
              <a:spAutoFit/>
            </a:bodyPr>
            <a:lstStyle/>
            <a:p>
              <a:pPr algn="l">
                <a:lnSpc>
                  <a:spcPts val="4499"/>
                </a:lnSpc>
              </a:pPr>
              <a:endParaRPr lang="en-US" sz="2999" dirty="0">
                <a:solidFill>
                  <a:srgbClr val="64E688"/>
                </a:solidFill>
                <a:latin typeface="Clear Sans"/>
              </a:endParaRPr>
            </a:p>
          </p:txBody>
        </p:sp>
      </p:gr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966" y="-1485900"/>
            <a:ext cx="8549034" cy="867953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6700"/>
            <a:ext cx="1458770" cy="1485900"/>
          </a:xfrm>
          <a:prstGeom prst="rect">
            <a:avLst/>
          </a:prstGeom>
        </p:spPr>
      </p:pic>
      <p:grpSp>
        <p:nvGrpSpPr>
          <p:cNvPr id="20" name="Group 2"/>
          <p:cNvGrpSpPr/>
          <p:nvPr/>
        </p:nvGrpSpPr>
        <p:grpSpPr>
          <a:xfrm>
            <a:off x="1028701" y="4356569"/>
            <a:ext cx="3523358" cy="4901731"/>
            <a:chOff x="0" y="0"/>
            <a:chExt cx="19016997" cy="19080574"/>
          </a:xfrm>
        </p:grpSpPr>
        <p:sp>
          <p:nvSpPr>
            <p:cNvPr id="21" name="Freeform 3"/>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grpSp>
        <p:nvGrpSpPr>
          <p:cNvPr id="24" name="Group 6"/>
          <p:cNvGrpSpPr/>
          <p:nvPr/>
        </p:nvGrpSpPr>
        <p:grpSpPr>
          <a:xfrm>
            <a:off x="13709599" y="4356566"/>
            <a:ext cx="3519254" cy="4901731"/>
            <a:chOff x="0" y="0"/>
            <a:chExt cx="19016997" cy="19080574"/>
          </a:xfrm>
        </p:grpSpPr>
        <p:sp>
          <p:nvSpPr>
            <p:cNvPr id="25" name="Freeform 7"/>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sp>
        <p:nvSpPr>
          <p:cNvPr id="26" name="Freeform 8"/>
          <p:cNvSpPr/>
          <p:nvPr/>
        </p:nvSpPr>
        <p:spPr>
          <a:xfrm>
            <a:off x="1355661" y="4825636"/>
            <a:ext cx="528366" cy="460286"/>
          </a:xfrm>
          <a:custGeom>
            <a:avLst/>
            <a:gdLst/>
            <a:ahLst/>
            <a:cxnLst/>
            <a:rect l="l" t="t" r="r" b="b"/>
            <a:pathLst>
              <a:path w="637676" h="460286">
                <a:moveTo>
                  <a:pt x="0" y="0"/>
                </a:moveTo>
                <a:lnTo>
                  <a:pt x="637677" y="0"/>
                </a:lnTo>
                <a:lnTo>
                  <a:pt x="637677" y="460287"/>
                </a:lnTo>
                <a:lnTo>
                  <a:pt x="0" y="46028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7" name="Freeform 9"/>
          <p:cNvSpPr/>
          <p:nvPr/>
        </p:nvSpPr>
        <p:spPr>
          <a:xfrm>
            <a:off x="5646922" y="4742798"/>
            <a:ext cx="565628" cy="562543"/>
          </a:xfrm>
          <a:custGeom>
            <a:avLst/>
            <a:gdLst/>
            <a:ahLst/>
            <a:cxnLst/>
            <a:rect l="l" t="t" r="r" b="b"/>
            <a:pathLst>
              <a:path w="565628" h="562543">
                <a:moveTo>
                  <a:pt x="0" y="0"/>
                </a:moveTo>
                <a:lnTo>
                  <a:pt x="565628" y="0"/>
                </a:lnTo>
                <a:lnTo>
                  <a:pt x="565628" y="562543"/>
                </a:lnTo>
                <a:lnTo>
                  <a:pt x="0" y="56254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8" name="Freeform 10"/>
          <p:cNvSpPr/>
          <p:nvPr/>
        </p:nvSpPr>
        <p:spPr>
          <a:xfrm>
            <a:off x="9738966" y="4531540"/>
            <a:ext cx="559618" cy="583992"/>
          </a:xfrm>
          <a:custGeom>
            <a:avLst/>
            <a:gdLst/>
            <a:ahLst/>
            <a:cxnLst/>
            <a:rect l="l" t="t" r="r" b="b"/>
            <a:pathLst>
              <a:path w="599246" h="583992">
                <a:moveTo>
                  <a:pt x="0" y="0"/>
                </a:moveTo>
                <a:lnTo>
                  <a:pt x="599246" y="0"/>
                </a:lnTo>
                <a:lnTo>
                  <a:pt x="599246" y="583993"/>
                </a:lnTo>
                <a:lnTo>
                  <a:pt x="0" y="58399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29" name="Group 15"/>
          <p:cNvGrpSpPr/>
          <p:nvPr/>
        </p:nvGrpSpPr>
        <p:grpSpPr>
          <a:xfrm>
            <a:off x="1143001" y="5761138"/>
            <a:ext cx="3307677" cy="2465052"/>
            <a:chOff x="0" y="-51647"/>
            <a:chExt cx="5475320" cy="2345650"/>
          </a:xfrm>
        </p:grpSpPr>
        <p:sp>
          <p:nvSpPr>
            <p:cNvPr id="30" name="TextBox 16"/>
            <p:cNvSpPr txBox="1"/>
            <p:nvPr/>
          </p:nvSpPr>
          <p:spPr>
            <a:xfrm>
              <a:off x="0" y="-51647"/>
              <a:ext cx="5297739" cy="409528"/>
            </a:xfrm>
            <a:prstGeom prst="rect">
              <a:avLst/>
            </a:prstGeom>
          </p:spPr>
          <p:txBody>
            <a:bodyPr lIns="0" tIns="0" rIns="0" bIns="0" rtlCol="0" anchor="t">
              <a:spAutoFit/>
            </a:bodyPr>
            <a:lstStyle/>
            <a:p>
              <a:pPr algn="ctr">
                <a:lnSpc>
                  <a:spcPts val="3640"/>
                </a:lnSpc>
              </a:pPr>
              <a:r>
                <a:rPr lang="en-US" sz="2800" dirty="0" err="1" smtClean="0">
                  <a:solidFill>
                    <a:srgbClr val="FFFFFF"/>
                  </a:solidFill>
                  <a:latin typeface="Times New Roman" panose="02020603050405020304" pitchFamily="18" charset="0"/>
                  <a:cs typeface="Times New Roman" panose="02020603050405020304" pitchFamily="18" charset="0"/>
                </a:rPr>
                <a:t>Tổng</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quan</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về</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đề</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tài</a:t>
              </a:r>
              <a:endParaRPr lang="en-US" sz="2800" dirty="0">
                <a:solidFill>
                  <a:srgbClr val="FFFFFF"/>
                </a:solidFill>
                <a:latin typeface="Times New Roman" panose="02020603050405020304" pitchFamily="18" charset="0"/>
                <a:cs typeface="Times New Roman" panose="02020603050405020304" pitchFamily="18" charset="0"/>
              </a:endParaRPr>
            </a:p>
          </p:txBody>
        </p:sp>
        <p:sp>
          <p:nvSpPr>
            <p:cNvPr id="31" name="TextBox 17"/>
            <p:cNvSpPr txBox="1"/>
            <p:nvPr/>
          </p:nvSpPr>
          <p:spPr>
            <a:xfrm>
              <a:off x="177581" y="780849"/>
              <a:ext cx="5297739" cy="1513154"/>
            </a:xfrm>
            <a:prstGeom prst="rect">
              <a:avLst/>
            </a:prstGeom>
          </p:spPr>
          <p:txBody>
            <a:bodyPr lIns="0" tIns="0" rIns="0" bIns="0" rtlCol="0" anchor="t">
              <a:spAutoFit/>
            </a:bodyPr>
            <a:lstStyle/>
            <a:p>
              <a:pPr marL="342900" indent="-342900" algn="l">
                <a:lnSpc>
                  <a:spcPts val="3079"/>
                </a:lnSpc>
                <a:buFontTx/>
                <a:buChar char="-"/>
              </a:pPr>
              <a:r>
                <a:rPr lang="en-US" sz="2400" dirty="0" err="1" smtClean="0">
                  <a:solidFill>
                    <a:srgbClr val="FFFFFF"/>
                  </a:solidFill>
                  <a:latin typeface="Times New Roman" panose="02020603050405020304" pitchFamily="18" charset="0"/>
                  <a:cs typeface="Times New Roman" panose="02020603050405020304" pitchFamily="18" charset="0"/>
                </a:rPr>
                <a:t>Lý</a:t>
              </a:r>
              <a:r>
                <a:rPr lang="en-US" sz="2400" dirty="0" smtClean="0">
                  <a:solidFill>
                    <a:srgbClr val="FFFFFF"/>
                  </a:solidFill>
                  <a:latin typeface="Times New Roman" panose="02020603050405020304" pitchFamily="18" charset="0"/>
                  <a:cs typeface="Times New Roman" panose="02020603050405020304" pitchFamily="18" charset="0"/>
                </a:rPr>
                <a:t> do </a:t>
              </a:r>
              <a:r>
                <a:rPr lang="en-US" sz="2400" dirty="0" err="1" smtClean="0">
                  <a:solidFill>
                    <a:srgbClr val="FFFFFF"/>
                  </a:solidFill>
                  <a:latin typeface="Times New Roman" panose="02020603050405020304" pitchFamily="18" charset="0"/>
                  <a:cs typeface="Times New Roman" panose="02020603050405020304" pitchFamily="18" charset="0"/>
                </a:rPr>
                <a:t>chọn</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đề</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tài</a:t>
              </a:r>
              <a:endParaRPr lang="en-US" sz="2400" dirty="0" smtClean="0">
                <a:solidFill>
                  <a:srgbClr val="FFFFFF"/>
                </a:solidFill>
                <a:latin typeface="Times New Roman" panose="02020603050405020304" pitchFamily="18" charset="0"/>
                <a:cs typeface="Times New Roman" panose="02020603050405020304" pitchFamily="18" charset="0"/>
              </a:endParaRPr>
            </a:p>
            <a:p>
              <a:pPr algn="l">
                <a:lnSpc>
                  <a:spcPts val="3079"/>
                </a:lnSpc>
              </a:pPr>
              <a:endParaRPr lang="en-US" sz="2400" dirty="0" smtClean="0">
                <a:solidFill>
                  <a:srgbClr val="FFFFFF"/>
                </a:solidFill>
                <a:latin typeface="Times New Roman" panose="02020603050405020304" pitchFamily="18" charset="0"/>
                <a:cs typeface="Times New Roman" panose="02020603050405020304" pitchFamily="18" charset="0"/>
              </a:endParaRPr>
            </a:p>
            <a:p>
              <a:pPr marL="342900" indent="-342900" algn="l">
                <a:lnSpc>
                  <a:spcPts val="3079"/>
                </a:lnSpc>
                <a:buFontTx/>
                <a:buChar char="-"/>
              </a:pPr>
              <a:r>
                <a:rPr lang="en-US" sz="2400" dirty="0" err="1" smtClean="0">
                  <a:solidFill>
                    <a:srgbClr val="FFFFFF"/>
                  </a:solidFill>
                  <a:latin typeface="Times New Roman" panose="02020603050405020304" pitchFamily="18" charset="0"/>
                  <a:cs typeface="Times New Roman" panose="02020603050405020304" pitchFamily="18" charset="0"/>
                </a:rPr>
                <a:t>Các</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công</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nghệ</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được</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sử</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dụng</a:t>
              </a:r>
              <a:endParaRPr lang="en-US" sz="2400" dirty="0">
                <a:solidFill>
                  <a:srgbClr val="FFFFFF"/>
                </a:solidFill>
                <a:latin typeface="Times New Roman" panose="02020603050405020304" pitchFamily="18" charset="0"/>
                <a:cs typeface="Times New Roman" panose="02020603050405020304" pitchFamily="18" charset="0"/>
              </a:endParaRPr>
            </a:p>
          </p:txBody>
        </p:sp>
      </p:grpSp>
      <p:grpSp>
        <p:nvGrpSpPr>
          <p:cNvPr id="32" name="Group 18"/>
          <p:cNvGrpSpPr/>
          <p:nvPr/>
        </p:nvGrpSpPr>
        <p:grpSpPr>
          <a:xfrm>
            <a:off x="9646359" y="5737570"/>
            <a:ext cx="3509146" cy="698172"/>
            <a:chOff x="-205586" y="-44876"/>
            <a:chExt cx="5503325" cy="930896"/>
          </a:xfrm>
        </p:grpSpPr>
        <p:sp>
          <p:nvSpPr>
            <p:cNvPr id="33" name="TextBox 19"/>
            <p:cNvSpPr txBox="1"/>
            <p:nvPr/>
          </p:nvSpPr>
          <p:spPr>
            <a:xfrm>
              <a:off x="-205586" y="-44876"/>
              <a:ext cx="5297739" cy="566420"/>
            </a:xfrm>
            <a:prstGeom prst="rect">
              <a:avLst/>
            </a:prstGeom>
          </p:spPr>
          <p:txBody>
            <a:bodyPr lIns="0" tIns="0" rIns="0" bIns="0" rtlCol="0" anchor="t">
              <a:spAutoFit/>
            </a:bodyPr>
            <a:lstStyle/>
            <a:p>
              <a:pPr algn="ctr">
                <a:lnSpc>
                  <a:spcPts val="3640"/>
                </a:lnSpc>
              </a:pPr>
              <a:r>
                <a:rPr lang="en-US" sz="2600" dirty="0" smtClean="0">
                  <a:solidFill>
                    <a:srgbClr val="FFFFFF"/>
                  </a:solidFill>
                  <a:latin typeface="Times New Roman" panose="02020603050405020304" pitchFamily="18" charset="0"/>
                  <a:cs typeface="Times New Roman" panose="02020603050405020304" pitchFamily="18" charset="0"/>
                </a:rPr>
                <a:t>Demo </a:t>
              </a:r>
              <a:r>
                <a:rPr lang="en-US" sz="2600" dirty="0" err="1" smtClean="0">
                  <a:solidFill>
                    <a:srgbClr val="FFFFFF"/>
                  </a:solidFill>
                  <a:latin typeface="Times New Roman" panose="02020603050405020304" pitchFamily="18" charset="0"/>
                  <a:cs typeface="Times New Roman" panose="02020603050405020304" pitchFamily="18" charset="0"/>
                </a:rPr>
                <a:t>chương</a:t>
              </a:r>
              <a:r>
                <a:rPr lang="en-US" sz="2600" dirty="0" smtClean="0">
                  <a:solidFill>
                    <a:srgbClr val="FFFFFF"/>
                  </a:solidFill>
                  <a:latin typeface="Times New Roman" panose="02020603050405020304" pitchFamily="18" charset="0"/>
                  <a:cs typeface="Times New Roman" panose="02020603050405020304" pitchFamily="18" charset="0"/>
                </a:rPr>
                <a:t> </a:t>
              </a:r>
              <a:r>
                <a:rPr lang="en-US" sz="2600" dirty="0" err="1" smtClean="0">
                  <a:solidFill>
                    <a:srgbClr val="FFFFFF"/>
                  </a:solidFill>
                  <a:latin typeface="Times New Roman" panose="02020603050405020304" pitchFamily="18" charset="0"/>
                  <a:cs typeface="Times New Roman" panose="02020603050405020304" pitchFamily="18" charset="0"/>
                </a:rPr>
                <a:t>trình</a:t>
              </a:r>
              <a:endParaRPr lang="en-US" sz="2600" dirty="0">
                <a:solidFill>
                  <a:srgbClr val="FFFFFF"/>
                </a:solidFill>
                <a:latin typeface="Times New Roman" panose="02020603050405020304" pitchFamily="18" charset="0"/>
                <a:cs typeface="Times New Roman" panose="02020603050405020304" pitchFamily="18" charset="0"/>
              </a:endParaRPr>
            </a:p>
          </p:txBody>
        </p:sp>
        <p:sp>
          <p:nvSpPr>
            <p:cNvPr id="34" name="TextBox 20"/>
            <p:cNvSpPr txBox="1"/>
            <p:nvPr/>
          </p:nvSpPr>
          <p:spPr>
            <a:xfrm>
              <a:off x="0" y="407256"/>
              <a:ext cx="5297739" cy="478764"/>
            </a:xfrm>
            <a:prstGeom prst="rect">
              <a:avLst/>
            </a:prstGeom>
          </p:spPr>
          <p:txBody>
            <a:bodyPr lIns="0" tIns="0" rIns="0" bIns="0" rtlCol="0" anchor="t">
              <a:spAutoFit/>
            </a:bodyPr>
            <a:lstStyle/>
            <a:p>
              <a:pPr algn="l">
                <a:lnSpc>
                  <a:spcPts val="3079"/>
                </a:lnSpc>
              </a:pPr>
              <a:endParaRPr dirty="0"/>
            </a:p>
          </p:txBody>
        </p:sp>
      </p:grpSp>
      <p:grpSp>
        <p:nvGrpSpPr>
          <p:cNvPr id="35" name="Group 21"/>
          <p:cNvGrpSpPr/>
          <p:nvPr/>
        </p:nvGrpSpPr>
        <p:grpSpPr>
          <a:xfrm>
            <a:off x="13982699" y="5734533"/>
            <a:ext cx="3009901" cy="1828438"/>
            <a:chOff x="-209121" y="-1016672"/>
            <a:chExt cx="5506860" cy="2437918"/>
          </a:xfrm>
        </p:grpSpPr>
        <p:sp>
          <p:nvSpPr>
            <p:cNvPr id="36" name="TextBox 22"/>
            <p:cNvSpPr txBox="1"/>
            <p:nvPr/>
          </p:nvSpPr>
          <p:spPr>
            <a:xfrm>
              <a:off x="-209121" y="-1016672"/>
              <a:ext cx="5297739" cy="574516"/>
            </a:xfrm>
            <a:prstGeom prst="rect">
              <a:avLst/>
            </a:prstGeom>
          </p:spPr>
          <p:txBody>
            <a:bodyPr lIns="0" tIns="0" rIns="0" bIns="0" rtlCol="0" anchor="t">
              <a:spAutoFit/>
            </a:bodyPr>
            <a:lstStyle/>
            <a:p>
              <a:pPr algn="ctr"/>
              <a:r>
                <a:rPr lang="en-US" sz="2800" dirty="0" err="1" smtClean="0">
                  <a:solidFill>
                    <a:schemeClr val="bg1"/>
                  </a:solidFill>
                  <a:latin typeface="Times New Roman" panose="02020603050405020304" pitchFamily="18" charset="0"/>
                  <a:cs typeface="Times New Roman" panose="02020603050405020304" pitchFamily="18" charset="0"/>
                </a:rPr>
                <a:t>Kết</a:t>
              </a:r>
              <a:r>
                <a:rPr lang="en-US" sz="2800" dirty="0" smtClean="0">
                  <a:solidFill>
                    <a:schemeClr val="bg1"/>
                  </a:solidFill>
                  <a:latin typeface="Times New Roman" panose="02020603050405020304" pitchFamily="18" charset="0"/>
                  <a:cs typeface="Times New Roman" panose="02020603050405020304" pitchFamily="18" charset="0"/>
                </a:rPr>
                <a:t> </a:t>
              </a:r>
              <a:r>
                <a:rPr lang="en-US" sz="2800" dirty="0" err="1" smtClean="0">
                  <a:solidFill>
                    <a:schemeClr val="bg1"/>
                  </a:solidFill>
                  <a:latin typeface="Times New Roman" panose="02020603050405020304" pitchFamily="18" charset="0"/>
                  <a:cs typeface="Times New Roman" panose="02020603050405020304" pitchFamily="18" charset="0"/>
                </a:rPr>
                <a:t>quả</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TextBox 23"/>
            <p:cNvSpPr txBox="1"/>
            <p:nvPr/>
          </p:nvSpPr>
          <p:spPr>
            <a:xfrm>
              <a:off x="0" y="928803"/>
              <a:ext cx="5297739" cy="492443"/>
            </a:xfrm>
            <a:prstGeom prst="rect">
              <a:avLst/>
            </a:prstGeom>
          </p:spPr>
          <p:txBody>
            <a:bodyPr lIns="0" tIns="0" rIns="0" bIns="0" rtlCol="0" anchor="t">
              <a:spAutoFit/>
            </a:bodyPr>
            <a:lstStyle/>
            <a:p>
              <a:pPr algn="just"/>
              <a:endParaRPr lang="en-US" sz="2400" dirty="0">
                <a:solidFill>
                  <a:schemeClr val="bg1">
                    <a:lumMod val="95000"/>
                  </a:schemeClr>
                </a:solidFill>
                <a:latin typeface="Times New Roman" panose="02020603050405020304" pitchFamily="18" charset="0"/>
                <a:cs typeface="Times New Roman" panose="02020603050405020304" pitchFamily="18" charset="0"/>
              </a:endParaRPr>
            </a:p>
          </p:txBody>
        </p:sp>
      </p:grpSp>
      <p:grpSp>
        <p:nvGrpSpPr>
          <p:cNvPr id="38" name="Group 2"/>
          <p:cNvGrpSpPr/>
          <p:nvPr/>
        </p:nvGrpSpPr>
        <p:grpSpPr>
          <a:xfrm>
            <a:off x="5311134" y="4356566"/>
            <a:ext cx="3523358" cy="4901731"/>
            <a:chOff x="0" y="0"/>
            <a:chExt cx="19016997" cy="19080574"/>
          </a:xfrm>
        </p:grpSpPr>
        <p:sp>
          <p:nvSpPr>
            <p:cNvPr id="39" name="Freeform 3"/>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grpSp>
        <p:nvGrpSpPr>
          <p:cNvPr id="41" name="Group 15"/>
          <p:cNvGrpSpPr/>
          <p:nvPr/>
        </p:nvGrpSpPr>
        <p:grpSpPr>
          <a:xfrm>
            <a:off x="5523704" y="5761136"/>
            <a:ext cx="3172413" cy="1996904"/>
            <a:chOff x="0" y="-51647"/>
            <a:chExt cx="5297739" cy="2292124"/>
          </a:xfrm>
        </p:grpSpPr>
        <p:sp>
          <p:nvSpPr>
            <p:cNvPr id="42" name="TextBox 16"/>
            <p:cNvSpPr txBox="1"/>
            <p:nvPr/>
          </p:nvSpPr>
          <p:spPr>
            <a:xfrm>
              <a:off x="0" y="-51647"/>
              <a:ext cx="5297739" cy="570071"/>
            </a:xfrm>
            <a:prstGeom prst="rect">
              <a:avLst/>
            </a:prstGeom>
          </p:spPr>
          <p:txBody>
            <a:bodyPr lIns="0" tIns="0" rIns="0" bIns="0" rtlCol="0" anchor="t">
              <a:spAutoFit/>
            </a:bodyPr>
            <a:lstStyle/>
            <a:p>
              <a:pPr algn="ctr">
                <a:lnSpc>
                  <a:spcPts val="3640"/>
                </a:lnSpc>
              </a:pPr>
              <a:r>
                <a:rPr lang="en-US" sz="2800" dirty="0" err="1" smtClean="0">
                  <a:solidFill>
                    <a:srgbClr val="FFFFFF"/>
                  </a:solidFill>
                  <a:latin typeface="Times New Roman" panose="02020603050405020304" pitchFamily="18" charset="0"/>
                  <a:cs typeface="Times New Roman" panose="02020603050405020304" pitchFamily="18" charset="0"/>
                </a:rPr>
                <a:t>Phân</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tích</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thiết</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kế</a:t>
              </a:r>
              <a:endParaRPr lang="en-US" sz="2800" dirty="0">
                <a:solidFill>
                  <a:srgbClr val="FFFFFF"/>
                </a:solidFill>
                <a:latin typeface="Times New Roman" panose="02020603050405020304" pitchFamily="18" charset="0"/>
                <a:cs typeface="Times New Roman" panose="02020603050405020304" pitchFamily="18" charset="0"/>
              </a:endParaRPr>
            </a:p>
          </p:txBody>
        </p:sp>
        <p:sp>
          <p:nvSpPr>
            <p:cNvPr id="43" name="TextBox 17"/>
            <p:cNvSpPr txBox="1"/>
            <p:nvPr/>
          </p:nvSpPr>
          <p:spPr>
            <a:xfrm>
              <a:off x="0" y="968676"/>
              <a:ext cx="5297739" cy="1271801"/>
            </a:xfrm>
            <a:prstGeom prst="rect">
              <a:avLst/>
            </a:prstGeom>
          </p:spPr>
          <p:txBody>
            <a:bodyPr lIns="0" tIns="0" rIns="0" bIns="0" rtlCol="0" anchor="t">
              <a:spAutoFit/>
            </a:bodyPr>
            <a:lstStyle/>
            <a:p>
              <a:pPr marL="285750" indent="-285750" algn="just">
                <a:buFontTx/>
                <a:buChar char="-"/>
              </a:pP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Phân</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tích</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chức</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năng</a:t>
              </a:r>
              <a:endParaRPr lang="en-US" sz="2400" dirty="0" smtClean="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dirty="0" smtClean="0">
                <a:solidFill>
                  <a:schemeClr val="bg1">
                    <a:lumMod val="95000"/>
                  </a:schemeClr>
                </a:solidFill>
                <a:latin typeface="Times New Roman" panose="02020603050405020304" pitchFamily="18" charset="0"/>
                <a:cs typeface="Times New Roman" panose="02020603050405020304" pitchFamily="18" charset="0"/>
              </a:endParaRPr>
            </a:p>
            <a:p>
              <a:pPr marL="285750" indent="-285750" algn="just">
                <a:buFontTx/>
                <a:buChar char="-"/>
              </a:pP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Thiết</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kế</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hệ</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thống</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endParaRPr lang="en-US" sz="2400" dirty="0">
                <a:solidFill>
                  <a:schemeClr val="bg1">
                    <a:lumMod val="95000"/>
                  </a:schemeClr>
                </a:solidFill>
                <a:latin typeface="Times New Roman" panose="02020603050405020304" pitchFamily="18" charset="0"/>
                <a:cs typeface="Times New Roman" panose="02020603050405020304" pitchFamily="18" charset="0"/>
              </a:endParaRPr>
            </a:p>
          </p:txBody>
        </p:sp>
      </p:grpSp>
      <p:pic>
        <p:nvPicPr>
          <p:cNvPr id="46" name="Graphic 41" descr="Bullseye">
            <a:extLst>
              <a:ext uri="{FF2B5EF4-FFF2-40B4-BE49-F238E27FC236}">
                <a16:creationId xmlns:a16="http://schemas.microsoft.com/office/drawing/2014/main" id="{8043D777-619D-4720-BF6F-D8F36AAE940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13868400" y="4541931"/>
            <a:ext cx="661680" cy="661680"/>
          </a:xfrm>
          <a:prstGeom prst="rect">
            <a:avLst/>
          </a:prstGeom>
        </p:spPr>
      </p:pic>
      <p:sp>
        <p:nvSpPr>
          <p:cNvPr id="48" name="Rectangle 47"/>
          <p:cNvSpPr/>
          <p:nvPr/>
        </p:nvSpPr>
        <p:spPr>
          <a:xfrm>
            <a:off x="13868400" y="6493518"/>
            <a:ext cx="3124200" cy="1569660"/>
          </a:xfrm>
          <a:prstGeom prst="rect">
            <a:avLst/>
          </a:prstGeom>
        </p:spPr>
        <p:txBody>
          <a:bodyPr wrap="square">
            <a:spAutoFit/>
          </a:bodyPr>
          <a:lstStyle/>
          <a:p>
            <a:pPr marL="285750" indent="-285750" algn="just">
              <a:buFontTx/>
              <a:buChar char="-"/>
            </a:pP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Nhiệm</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vụ</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đã</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hoàn</a:t>
            </a:r>
            <a:r>
              <a:rPr lang="en-US" sz="240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thành</a:t>
            </a:r>
            <a:endParaRPr lang="en-US" sz="2400" dirty="0" smtClean="0">
              <a:solidFill>
                <a:schemeClr val="bg1">
                  <a:lumMod val="95000"/>
                </a:schemeClr>
              </a:solidFill>
              <a:latin typeface="Times New Roman" panose="02020603050405020304" pitchFamily="18" charset="0"/>
              <a:cs typeface="Times New Roman" panose="02020603050405020304" pitchFamily="18" charset="0"/>
            </a:endParaRPr>
          </a:p>
          <a:p>
            <a:pPr marL="285750" indent="-285750" algn="just">
              <a:buFontTx/>
              <a:buChar char="-"/>
            </a:pPr>
            <a:r>
              <a:rPr lang="en-US" sz="2400" dirty="0" err="1">
                <a:solidFill>
                  <a:schemeClr val="bg1">
                    <a:lumMod val="95000"/>
                  </a:schemeClr>
                </a:solidFill>
                <a:latin typeface="Times New Roman" panose="02020603050405020304" pitchFamily="18" charset="0"/>
                <a:cs typeface="Times New Roman" panose="02020603050405020304" pitchFamily="18" charset="0"/>
              </a:rPr>
              <a:t>Hạn</a:t>
            </a:r>
            <a:r>
              <a:rPr lang="en-US" sz="2400" dirty="0">
                <a:solidFill>
                  <a:schemeClr val="bg1">
                    <a:lumMod val="95000"/>
                  </a:schemeClr>
                </a:solidFill>
                <a:latin typeface="Times New Roman" panose="02020603050405020304" pitchFamily="18"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cs typeface="Times New Roman" panose="02020603050405020304" pitchFamily="18" charset="0"/>
              </a:rPr>
              <a:t>chế</a:t>
            </a:r>
            <a:r>
              <a:rPr lang="en-US" sz="2400" dirty="0">
                <a:solidFill>
                  <a:schemeClr val="bg1">
                    <a:lumMod val="95000"/>
                  </a:schemeClr>
                </a:solidFill>
                <a:latin typeface="Times New Roman" panose="02020603050405020304" pitchFamily="18"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cs typeface="Times New Roman" panose="02020603050405020304" pitchFamily="18" charset="0"/>
              </a:rPr>
              <a:t>hướng</a:t>
            </a:r>
            <a:r>
              <a:rPr lang="en-US" sz="2400" dirty="0">
                <a:solidFill>
                  <a:schemeClr val="bg1">
                    <a:lumMod val="95000"/>
                  </a:schemeClr>
                </a:solidFill>
                <a:latin typeface="Times New Roman" panose="02020603050405020304" pitchFamily="18" charset="0"/>
                <a:cs typeface="Times New Roman" panose="02020603050405020304" pitchFamily="18" charset="0"/>
              </a:rPr>
              <a:t> </a:t>
            </a:r>
            <a:r>
              <a:rPr lang="en-US" sz="2400" dirty="0" err="1">
                <a:solidFill>
                  <a:schemeClr val="bg1">
                    <a:lumMod val="95000"/>
                  </a:schemeClr>
                </a:solidFill>
                <a:latin typeface="Times New Roman" panose="02020603050405020304" pitchFamily="18" charset="0"/>
                <a:cs typeface="Times New Roman" panose="02020603050405020304" pitchFamily="18" charset="0"/>
              </a:rPr>
              <a:t>phát</a:t>
            </a:r>
            <a:r>
              <a:rPr lang="en-US" sz="2400" dirty="0">
                <a:solidFill>
                  <a:schemeClr val="bg1">
                    <a:lumMod val="95000"/>
                  </a:schemeClr>
                </a:solidFill>
                <a:latin typeface="Times New Roman" panose="02020603050405020304" pitchFamily="18" charset="0"/>
                <a:cs typeface="Times New Roman" panose="02020603050405020304" pitchFamily="18" charset="0"/>
              </a:rPr>
              <a:t> </a:t>
            </a:r>
            <a:r>
              <a:rPr lang="en-US" sz="2400" dirty="0" err="1" smtClean="0">
                <a:solidFill>
                  <a:schemeClr val="bg1">
                    <a:lumMod val="95000"/>
                  </a:schemeClr>
                </a:solidFill>
                <a:latin typeface="Times New Roman" panose="02020603050405020304" pitchFamily="18" charset="0"/>
                <a:cs typeface="Times New Roman" panose="02020603050405020304" pitchFamily="18" charset="0"/>
              </a:rPr>
              <a:t>triển</a:t>
            </a:r>
            <a:endParaRPr lang="en-US" sz="2400" dirty="0">
              <a:solidFill>
                <a:schemeClr val="bg1">
                  <a:lumMod val="95000"/>
                </a:schemeClr>
              </a:solidFill>
              <a:latin typeface="Times New Roman" panose="02020603050405020304" pitchFamily="18" charset="0"/>
              <a:cs typeface="Times New Roman" panose="02020603050405020304" pitchFamily="18" charset="0"/>
            </a:endParaRPr>
          </a:p>
        </p:txBody>
      </p:sp>
      <p:grpSp>
        <p:nvGrpSpPr>
          <p:cNvPr id="49" name="Group 6"/>
          <p:cNvGrpSpPr/>
          <p:nvPr/>
        </p:nvGrpSpPr>
        <p:grpSpPr>
          <a:xfrm>
            <a:off x="9512418" y="4356566"/>
            <a:ext cx="3519254" cy="4901731"/>
            <a:chOff x="0" y="0"/>
            <a:chExt cx="19016997" cy="19080574"/>
          </a:xfrm>
        </p:grpSpPr>
        <p:sp>
          <p:nvSpPr>
            <p:cNvPr id="50" name="Freeform 7"/>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876300" y="4978092"/>
            <a:ext cx="16611599" cy="4569823"/>
            <a:chOff x="0" y="0"/>
            <a:chExt cx="63179552" cy="9309660"/>
          </a:xfrm>
        </p:grpSpPr>
        <p:sp>
          <p:nvSpPr>
            <p:cNvPr id="3" name="Freeform 3"/>
            <p:cNvSpPr/>
            <p:nvPr/>
          </p:nvSpPr>
          <p:spPr>
            <a:xfrm>
              <a:off x="0" y="0"/>
              <a:ext cx="63179554" cy="9309660"/>
            </a:xfrm>
            <a:custGeom>
              <a:avLst/>
              <a:gdLst/>
              <a:ahLst/>
              <a:cxnLst/>
              <a:rect l="l" t="t" r="r" b="b"/>
              <a:pathLst>
                <a:path w="63179554" h="9309660">
                  <a:moveTo>
                    <a:pt x="63055091" y="59690"/>
                  </a:moveTo>
                  <a:cubicBezTo>
                    <a:pt x="63090654" y="59690"/>
                    <a:pt x="63119862" y="88900"/>
                    <a:pt x="63119862" y="124460"/>
                  </a:cubicBezTo>
                  <a:lnTo>
                    <a:pt x="63119862" y="9185200"/>
                  </a:lnTo>
                  <a:cubicBezTo>
                    <a:pt x="63119862" y="9220760"/>
                    <a:pt x="63090654" y="9249970"/>
                    <a:pt x="63055091" y="9249970"/>
                  </a:cubicBezTo>
                  <a:lnTo>
                    <a:pt x="124460" y="9249970"/>
                  </a:lnTo>
                  <a:cubicBezTo>
                    <a:pt x="88900" y="9249970"/>
                    <a:pt x="59690" y="9220760"/>
                    <a:pt x="59690" y="9185200"/>
                  </a:cubicBezTo>
                  <a:lnTo>
                    <a:pt x="59690" y="124460"/>
                  </a:lnTo>
                  <a:cubicBezTo>
                    <a:pt x="59690" y="88900"/>
                    <a:pt x="88900" y="59690"/>
                    <a:pt x="124460" y="59690"/>
                  </a:cubicBezTo>
                  <a:lnTo>
                    <a:pt x="63055091" y="59690"/>
                  </a:lnTo>
                  <a:moveTo>
                    <a:pt x="63055091" y="0"/>
                  </a:moveTo>
                  <a:lnTo>
                    <a:pt x="124460" y="0"/>
                  </a:lnTo>
                  <a:cubicBezTo>
                    <a:pt x="55880" y="0"/>
                    <a:pt x="0" y="55880"/>
                    <a:pt x="0" y="124460"/>
                  </a:cubicBezTo>
                  <a:lnTo>
                    <a:pt x="0" y="9185200"/>
                  </a:lnTo>
                  <a:cubicBezTo>
                    <a:pt x="0" y="9253780"/>
                    <a:pt x="55880" y="9309660"/>
                    <a:pt x="124460" y="9309660"/>
                  </a:cubicBezTo>
                  <a:lnTo>
                    <a:pt x="63055091" y="9309660"/>
                  </a:lnTo>
                  <a:cubicBezTo>
                    <a:pt x="63123669" y="9309660"/>
                    <a:pt x="63179554" y="9253780"/>
                    <a:pt x="63179554" y="9185200"/>
                  </a:cubicBezTo>
                  <a:lnTo>
                    <a:pt x="63179554" y="124460"/>
                  </a:lnTo>
                  <a:cubicBezTo>
                    <a:pt x="63179554" y="55880"/>
                    <a:pt x="63123669" y="0"/>
                    <a:pt x="63055091" y="0"/>
                  </a:cubicBezTo>
                  <a:close/>
                </a:path>
              </a:pathLst>
            </a:custGeom>
            <a:solidFill>
              <a:srgbClr val="64E688">
                <a:alpha val="49804"/>
              </a:srgbClr>
            </a:solidFill>
          </p:spPr>
        </p:sp>
      </p:grpSp>
      <p:sp>
        <p:nvSpPr>
          <p:cNvPr id="5" name="TextBox 5"/>
          <p:cNvSpPr txBox="1"/>
          <p:nvPr/>
        </p:nvSpPr>
        <p:spPr>
          <a:xfrm>
            <a:off x="3368040" y="416746"/>
            <a:ext cx="11667464" cy="1077987"/>
          </a:xfrm>
          <a:prstGeom prst="rect">
            <a:avLst/>
          </a:prstGeom>
        </p:spPr>
        <p:txBody>
          <a:bodyPr lIns="0" tIns="0" rIns="0" bIns="0" rtlCol="0" anchor="t">
            <a:spAutoFit/>
          </a:bodyPr>
          <a:lstStyle/>
          <a:p>
            <a:pPr algn="ctr">
              <a:lnSpc>
                <a:spcPts val="9299"/>
              </a:lnSpc>
            </a:pPr>
            <a:r>
              <a:rPr lang="en-US" sz="5400" dirty="0" smtClean="0">
                <a:solidFill>
                  <a:srgbClr val="64E688"/>
                </a:solidFill>
                <a:latin typeface="Fira Sans Bold" panose="020B0604020202020204" charset="0"/>
                <a:cs typeface="Times New Roman" panose="02020603050405020304" pitchFamily="18" charset="0"/>
              </a:rPr>
              <a:t>TỔNG QUAN VỀ ĐỀ TÀI</a:t>
            </a:r>
            <a:endParaRPr lang="en-US" sz="5400" dirty="0">
              <a:solidFill>
                <a:srgbClr val="64E688"/>
              </a:solidFill>
              <a:latin typeface="Fira Sans Bold" panose="020B0604020202020204" charset="0"/>
              <a:cs typeface="Times New Roman" panose="02020603050405020304" pitchFamily="18" charset="0"/>
            </a:endParaRPr>
          </a:p>
        </p:txBody>
      </p:sp>
      <p:sp>
        <p:nvSpPr>
          <p:cNvPr id="6" name="TextBox 6"/>
          <p:cNvSpPr txBox="1"/>
          <p:nvPr/>
        </p:nvSpPr>
        <p:spPr>
          <a:xfrm>
            <a:off x="1333500" y="5150472"/>
            <a:ext cx="16154400" cy="2885405"/>
          </a:xfrm>
          <a:prstGeom prst="rect">
            <a:avLst/>
          </a:prstGeom>
        </p:spPr>
        <p:txBody>
          <a:bodyPr wrap="square" lIns="0" tIns="0" rIns="0" bIns="0" rtlCol="0" anchor="t">
            <a:spAutoFit/>
          </a:bodyPr>
          <a:lstStyle/>
          <a:p>
            <a:pPr marL="514350" indent="-514350" algn="l">
              <a:lnSpc>
                <a:spcPts val="4500"/>
              </a:lnSpc>
              <a:buAutoNum type="arabicPeriod"/>
            </a:pPr>
            <a:r>
              <a:rPr lang="en-US" sz="3000" dirty="0" err="1" smtClean="0">
                <a:solidFill>
                  <a:srgbClr val="FFFFFF"/>
                </a:solidFill>
                <a:latin typeface="Times New Roman" panose="02020603050405020304" pitchFamily="18" charset="0"/>
                <a:cs typeface="Times New Roman" panose="02020603050405020304" pitchFamily="18" charset="0"/>
              </a:rPr>
              <a:t>Lý</a:t>
            </a:r>
            <a:r>
              <a:rPr lang="en-US" sz="3000" dirty="0" smtClean="0">
                <a:solidFill>
                  <a:srgbClr val="FFFFFF"/>
                </a:solidFill>
                <a:latin typeface="Times New Roman" panose="02020603050405020304" pitchFamily="18" charset="0"/>
                <a:cs typeface="Times New Roman" panose="02020603050405020304" pitchFamily="18" charset="0"/>
              </a:rPr>
              <a:t> do </a:t>
            </a:r>
            <a:r>
              <a:rPr lang="en-US" sz="3000" dirty="0" err="1" smtClean="0">
                <a:solidFill>
                  <a:srgbClr val="FFFFFF"/>
                </a:solidFill>
                <a:latin typeface="Times New Roman" panose="02020603050405020304" pitchFamily="18" charset="0"/>
                <a:cs typeface="Times New Roman" panose="02020603050405020304" pitchFamily="18" charset="0"/>
              </a:rPr>
              <a:t>chọn</a:t>
            </a:r>
            <a:r>
              <a:rPr lang="en-US" sz="3000" dirty="0" smtClean="0">
                <a:solidFill>
                  <a:srgbClr val="FFFFFF"/>
                </a:solidFill>
                <a:latin typeface="Times New Roman" panose="02020603050405020304" pitchFamily="18" charset="0"/>
                <a:cs typeface="Times New Roman" panose="02020603050405020304" pitchFamily="18" charset="0"/>
              </a:rPr>
              <a:t> </a:t>
            </a:r>
            <a:r>
              <a:rPr lang="en-US" sz="3000" dirty="0" err="1" smtClean="0">
                <a:solidFill>
                  <a:srgbClr val="FFFFFF"/>
                </a:solidFill>
                <a:latin typeface="Times New Roman" panose="02020603050405020304" pitchFamily="18" charset="0"/>
                <a:cs typeface="Times New Roman" panose="02020603050405020304" pitchFamily="18" charset="0"/>
              </a:rPr>
              <a:t>đề</a:t>
            </a:r>
            <a:r>
              <a:rPr lang="en-US" sz="3000" dirty="0" smtClean="0">
                <a:solidFill>
                  <a:srgbClr val="FFFFFF"/>
                </a:solidFill>
                <a:latin typeface="Times New Roman" panose="02020603050405020304" pitchFamily="18" charset="0"/>
                <a:cs typeface="Times New Roman" panose="02020603050405020304" pitchFamily="18" charset="0"/>
              </a:rPr>
              <a:t> </a:t>
            </a:r>
            <a:r>
              <a:rPr lang="en-US" sz="3000" dirty="0" err="1" smtClean="0">
                <a:solidFill>
                  <a:srgbClr val="FFFFFF"/>
                </a:solidFill>
                <a:latin typeface="Times New Roman" panose="02020603050405020304" pitchFamily="18" charset="0"/>
                <a:cs typeface="Times New Roman" panose="02020603050405020304" pitchFamily="18" charset="0"/>
              </a:rPr>
              <a:t>tài</a:t>
            </a:r>
            <a:endParaRPr lang="en-US" sz="3000" dirty="0" smtClean="0">
              <a:solidFill>
                <a:srgbClr val="FFFFFF"/>
              </a:solidFill>
              <a:latin typeface="Times New Roman" panose="02020603050405020304" pitchFamily="18" charset="0"/>
              <a:cs typeface="Times New Roman" panose="02020603050405020304" pitchFamily="18" charset="0"/>
            </a:endParaRPr>
          </a:p>
          <a:p>
            <a:pPr marL="457200" indent="-457200" algn="l">
              <a:lnSpc>
                <a:spcPts val="4500"/>
              </a:lnSpc>
              <a:buFont typeface="Wingdings" panose="05000000000000000000" pitchFamily="2" charset="2"/>
              <a:buChar char="v"/>
            </a:pPr>
            <a:r>
              <a:rPr lang="en-US" sz="3000" dirty="0">
                <a:solidFill>
                  <a:srgbClr val="FFFFFF"/>
                </a:solidFill>
                <a:latin typeface="Clear Sans"/>
              </a:rPr>
              <a:t> </a:t>
            </a:r>
            <a:r>
              <a:rPr lang="en-US" sz="2400" dirty="0" err="1" smtClean="0">
                <a:solidFill>
                  <a:srgbClr val="FFFFFF"/>
                </a:solidFill>
                <a:latin typeface="Times New Roman" panose="02020603050405020304" pitchFamily="18" charset="0"/>
                <a:cs typeface="Times New Roman" panose="02020603050405020304" pitchFamily="18" charset="0"/>
              </a:rPr>
              <a:t>Nhu</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cầu</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mua</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sắm</a:t>
            </a:r>
            <a:r>
              <a:rPr lang="en-US" sz="2400" dirty="0" smtClean="0">
                <a:solidFill>
                  <a:srgbClr val="FFFFFF"/>
                </a:solidFill>
                <a:latin typeface="Times New Roman" panose="02020603050405020304" pitchFamily="18" charset="0"/>
                <a:cs typeface="Times New Roman" panose="02020603050405020304" pitchFamily="18" charset="0"/>
              </a:rPr>
              <a:t> online </a:t>
            </a:r>
            <a:r>
              <a:rPr lang="en-US" sz="2400" dirty="0" err="1" smtClean="0">
                <a:solidFill>
                  <a:srgbClr val="FFFFFF"/>
                </a:solidFill>
                <a:latin typeface="Times New Roman" panose="02020603050405020304" pitchFamily="18" charset="0"/>
                <a:cs typeface="Times New Roman" panose="02020603050405020304" pitchFamily="18" charset="0"/>
              </a:rPr>
              <a:t>ngày</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càng</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phát</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triển</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trong</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thế</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giới</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kỹ</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thuật</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số</a:t>
            </a:r>
            <a:r>
              <a:rPr lang="en-US" sz="2400" dirty="0" smtClean="0">
                <a:solidFill>
                  <a:srgbClr val="FFFFFF"/>
                </a:solidFill>
                <a:latin typeface="Times New Roman" panose="02020603050405020304" pitchFamily="18" charset="0"/>
                <a:cs typeface="Times New Roman" panose="02020603050405020304" pitchFamily="18" charset="0"/>
              </a:rPr>
              <a:t> </a:t>
            </a:r>
            <a:r>
              <a:rPr lang="en-US" sz="2400" dirty="0" err="1" smtClean="0">
                <a:solidFill>
                  <a:srgbClr val="FFFFFF"/>
                </a:solidFill>
                <a:latin typeface="Times New Roman" panose="02020603050405020304" pitchFamily="18" charset="0"/>
                <a:cs typeface="Times New Roman" panose="02020603050405020304" pitchFamily="18" charset="0"/>
              </a:rPr>
              <a:t>ngày</a:t>
            </a:r>
            <a:r>
              <a:rPr lang="en-US" sz="2400" dirty="0" smtClean="0">
                <a:solidFill>
                  <a:srgbClr val="FFFFFF"/>
                </a:solidFill>
                <a:latin typeface="Times New Roman" panose="02020603050405020304" pitchFamily="18" charset="0"/>
                <a:cs typeface="Times New Roman" panose="02020603050405020304" pitchFamily="18" charset="0"/>
              </a:rPr>
              <a:t> nay</a:t>
            </a:r>
          </a:p>
          <a:p>
            <a:pPr marL="342900" indent="-342900">
              <a:lnSpc>
                <a:spcPts val="4500"/>
              </a:lnSpc>
              <a:buFont typeface="Wingdings" panose="05000000000000000000" pitchFamily="2" charset="2"/>
              <a:buChar char="v"/>
            </a:pPr>
            <a:r>
              <a:rPr lang="vi-VN" sz="2400" dirty="0">
                <a:solidFill>
                  <a:schemeClr val="bg1"/>
                </a:solidFill>
                <a:latin typeface="Times New Roman" panose="02020603050405020304" pitchFamily="18" charset="0"/>
                <a:cs typeface="Times New Roman" panose="02020603050405020304" pitchFamily="18" charset="0"/>
              </a:rPr>
              <a:t>Thống kê cho thấy có đến 61% người mua hàng trực tuyến là qua các sàn TMĐT, 55% qua mạng xã hội như Facebook, Instagram, Zalo... và 34% qua các website TMĐT bán hàng. Đặc biệt, có đến 91% người tiêu dùng trực tuyến sử dụng điện thoại di động là công cụ đặt </a:t>
            </a:r>
            <a:r>
              <a:rPr lang="vi-VN" sz="2400" dirty="0" smtClean="0">
                <a:solidFill>
                  <a:schemeClr val="bg1"/>
                </a:solidFill>
                <a:latin typeface="Times New Roman" panose="02020603050405020304" pitchFamily="18" charset="0"/>
                <a:cs typeface="Times New Roman" panose="02020603050405020304" pitchFamily="18" charset="0"/>
              </a:rPr>
              <a:t>hàng</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130" y="506941"/>
            <a:ext cx="1458770" cy="1485900"/>
          </a:xfrm>
          <a:prstGeom prst="rect">
            <a:avLst/>
          </a:prstGeom>
        </p:spPr>
      </p:pic>
      <p:grpSp>
        <p:nvGrpSpPr>
          <p:cNvPr id="8" name="Group 3"/>
          <p:cNvGrpSpPr/>
          <p:nvPr/>
        </p:nvGrpSpPr>
        <p:grpSpPr>
          <a:xfrm>
            <a:off x="533400" y="342900"/>
            <a:ext cx="17297400" cy="9601199"/>
            <a:chOff x="0" y="0"/>
            <a:chExt cx="63915348" cy="33854280"/>
          </a:xfrm>
        </p:grpSpPr>
        <p:sp>
          <p:nvSpPr>
            <p:cNvPr id="9" name="Freeform 4"/>
            <p:cNvSpPr/>
            <p:nvPr/>
          </p:nvSpPr>
          <p:spPr>
            <a:xfrm>
              <a:off x="0" y="0"/>
              <a:ext cx="63915348" cy="33854281"/>
            </a:xfrm>
            <a:custGeom>
              <a:avLst/>
              <a:gdLst/>
              <a:ahLst/>
              <a:cxnLst/>
              <a:rect l="l" t="t" r="r" b="b"/>
              <a:pathLst>
                <a:path w="63915348" h="33854281">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alpha val="49804"/>
              </a:srgbClr>
            </a:solidFill>
          </p:spPr>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714" y="1492378"/>
            <a:ext cx="6200000" cy="34857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Arrow: Right 17">
            <a:extLst>
              <a:ext uri="{FF2B5EF4-FFF2-40B4-BE49-F238E27FC236}">
                <a16:creationId xmlns:a16="http://schemas.microsoft.com/office/drawing/2014/main" id="{8C9AA17C-D1EB-4BB2-BCF5-CA237C6BFAD4}"/>
              </a:ext>
            </a:extLst>
          </p:cNvPr>
          <p:cNvSpPr/>
          <p:nvPr/>
        </p:nvSpPr>
        <p:spPr>
          <a:xfrm>
            <a:off x="1892300" y="8535096"/>
            <a:ext cx="812800" cy="559319"/>
          </a:xfrm>
          <a:prstGeom prst="rightArrow">
            <a:avLst/>
          </a:prstGeom>
          <a:solidFill>
            <a:schemeClr val="accent3">
              <a:lumMod val="60000"/>
              <a:lumOff val="4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a:xfrm>
            <a:off x="3200400" y="8535096"/>
            <a:ext cx="7124700" cy="647005"/>
          </a:xfrm>
        </p:spPr>
        <p:txBody>
          <a:bodyPr>
            <a:normAutofit/>
          </a:bodyPr>
          <a:lstStyle/>
          <a:p>
            <a:r>
              <a:rPr lang="en-US" sz="2400" dirty="0" smtClean="0">
                <a:solidFill>
                  <a:schemeClr val="bg1"/>
                </a:solidFill>
                <a:latin typeface="Times New Roman" panose="02020603050405020304" pitchFamily="18" charset="0"/>
                <a:cs typeface="Times New Roman" panose="02020603050405020304" pitchFamily="18" charset="0"/>
              </a:rPr>
              <a:t>“</a:t>
            </a:r>
            <a:r>
              <a:rPr lang="vi-VN" sz="2400" b="1" dirty="0">
                <a:solidFill>
                  <a:schemeClr val="bg1"/>
                </a:solidFill>
                <a:latin typeface="Times New Roman" panose="02020603050405020304" pitchFamily="18" charset="0"/>
                <a:cs typeface="Times New Roman" panose="02020603050405020304" pitchFamily="18" charset="0"/>
              </a:rPr>
              <a:t>WEBSITE BÁN HÀNG THỜI TRANG </a:t>
            </a:r>
            <a:r>
              <a:rPr lang="en-US" sz="2400" b="1" dirty="0" smtClean="0">
                <a:solidFill>
                  <a:schemeClr val="bg1"/>
                </a:solidFill>
                <a:latin typeface="Times New Roman" panose="02020603050405020304" pitchFamily="18" charset="0"/>
                <a:cs typeface="Times New Roman" panose="02020603050405020304" pitchFamily="18" charset="0"/>
              </a:rPr>
              <a:t>FASHION”</a:t>
            </a:r>
            <a:r>
              <a:rPr lang="en-US" sz="2400" dirty="0" smtClean="0">
                <a:solidFill>
                  <a:schemeClr val="bg1"/>
                </a:solidFill>
                <a:latin typeface="Times New Roman" panose="02020603050405020304" pitchFamily="18" charset="0"/>
                <a:cs typeface="Times New Roman" panose="02020603050405020304" pitchFamily="18" charset="0"/>
              </a:rPr>
              <a:t> </a:t>
            </a:r>
            <a:endParaRPr 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1796515" y="1638300"/>
            <a:ext cx="7174726" cy="8229600"/>
            <a:chOff x="0" y="0"/>
            <a:chExt cx="27928479" cy="32034703"/>
          </a:xfrm>
        </p:grpSpPr>
        <p:sp>
          <p:nvSpPr>
            <p:cNvPr id="3" name="Freeform 3"/>
            <p:cNvSpPr/>
            <p:nvPr/>
          </p:nvSpPr>
          <p:spPr>
            <a:xfrm>
              <a:off x="0" y="0"/>
              <a:ext cx="27928478" cy="32034702"/>
            </a:xfrm>
            <a:custGeom>
              <a:avLst/>
              <a:gdLst/>
              <a:ahLst/>
              <a:cxnLst/>
              <a:rect l="l" t="t" r="r" b="b"/>
              <a:pathLst>
                <a:path w="27928478" h="32034702">
                  <a:moveTo>
                    <a:pt x="27804018" y="59690"/>
                  </a:moveTo>
                  <a:cubicBezTo>
                    <a:pt x="27839578" y="59690"/>
                    <a:pt x="27868789" y="88900"/>
                    <a:pt x="27868789" y="124460"/>
                  </a:cubicBezTo>
                  <a:lnTo>
                    <a:pt x="27868789" y="31910241"/>
                  </a:lnTo>
                  <a:cubicBezTo>
                    <a:pt x="27868789" y="31945802"/>
                    <a:pt x="27839578" y="31975013"/>
                    <a:pt x="27804018" y="31975013"/>
                  </a:cubicBezTo>
                  <a:lnTo>
                    <a:pt x="124460" y="31975013"/>
                  </a:lnTo>
                  <a:cubicBezTo>
                    <a:pt x="88900" y="31975013"/>
                    <a:pt x="59690" y="31945802"/>
                    <a:pt x="59690" y="31910241"/>
                  </a:cubicBezTo>
                  <a:lnTo>
                    <a:pt x="59690" y="124460"/>
                  </a:lnTo>
                  <a:cubicBezTo>
                    <a:pt x="59690" y="88900"/>
                    <a:pt x="88900" y="59690"/>
                    <a:pt x="124460" y="59690"/>
                  </a:cubicBezTo>
                  <a:lnTo>
                    <a:pt x="27804018" y="59690"/>
                  </a:lnTo>
                  <a:moveTo>
                    <a:pt x="27804018" y="0"/>
                  </a:moveTo>
                  <a:lnTo>
                    <a:pt x="124460" y="0"/>
                  </a:lnTo>
                  <a:cubicBezTo>
                    <a:pt x="55880" y="0"/>
                    <a:pt x="0" y="55880"/>
                    <a:pt x="0" y="124460"/>
                  </a:cubicBezTo>
                  <a:lnTo>
                    <a:pt x="0" y="31910241"/>
                  </a:lnTo>
                  <a:cubicBezTo>
                    <a:pt x="0" y="31978823"/>
                    <a:pt x="55880" y="32034702"/>
                    <a:pt x="124460" y="32034702"/>
                  </a:cubicBezTo>
                  <a:lnTo>
                    <a:pt x="27804021" y="32034702"/>
                  </a:lnTo>
                  <a:cubicBezTo>
                    <a:pt x="27872599" y="32034702"/>
                    <a:pt x="27928478" y="31978823"/>
                    <a:pt x="27928478" y="31910241"/>
                  </a:cubicBezTo>
                  <a:lnTo>
                    <a:pt x="27928478" y="124460"/>
                  </a:lnTo>
                  <a:cubicBezTo>
                    <a:pt x="27928478" y="55880"/>
                    <a:pt x="27872599" y="0"/>
                    <a:pt x="27804018" y="0"/>
                  </a:cubicBezTo>
                  <a:close/>
                </a:path>
              </a:pathLst>
            </a:custGeom>
            <a:solidFill>
              <a:srgbClr val="FFFFFF">
                <a:alpha val="49804"/>
              </a:srgbClr>
            </a:solidFill>
          </p:spPr>
        </p:sp>
      </p:grpSp>
      <p:grpSp>
        <p:nvGrpSpPr>
          <p:cNvPr id="4" name="Group 4"/>
          <p:cNvGrpSpPr/>
          <p:nvPr/>
        </p:nvGrpSpPr>
        <p:grpSpPr>
          <a:xfrm>
            <a:off x="10003793" y="1638300"/>
            <a:ext cx="7174726" cy="8229600"/>
            <a:chOff x="0" y="0"/>
            <a:chExt cx="27928479" cy="32034703"/>
          </a:xfrm>
        </p:grpSpPr>
        <p:sp>
          <p:nvSpPr>
            <p:cNvPr id="5" name="Freeform 5"/>
            <p:cNvSpPr/>
            <p:nvPr/>
          </p:nvSpPr>
          <p:spPr>
            <a:xfrm>
              <a:off x="0" y="0"/>
              <a:ext cx="27928478" cy="32034702"/>
            </a:xfrm>
            <a:custGeom>
              <a:avLst/>
              <a:gdLst/>
              <a:ahLst/>
              <a:cxnLst/>
              <a:rect l="l" t="t" r="r" b="b"/>
              <a:pathLst>
                <a:path w="27928478" h="32034702">
                  <a:moveTo>
                    <a:pt x="27804018" y="59690"/>
                  </a:moveTo>
                  <a:cubicBezTo>
                    <a:pt x="27839578" y="59690"/>
                    <a:pt x="27868789" y="88900"/>
                    <a:pt x="27868789" y="124460"/>
                  </a:cubicBezTo>
                  <a:lnTo>
                    <a:pt x="27868789" y="31910241"/>
                  </a:lnTo>
                  <a:cubicBezTo>
                    <a:pt x="27868789" y="31945802"/>
                    <a:pt x="27839578" y="31975013"/>
                    <a:pt x="27804018" y="31975013"/>
                  </a:cubicBezTo>
                  <a:lnTo>
                    <a:pt x="124460" y="31975013"/>
                  </a:lnTo>
                  <a:cubicBezTo>
                    <a:pt x="88900" y="31975013"/>
                    <a:pt x="59690" y="31945802"/>
                    <a:pt x="59690" y="31910241"/>
                  </a:cubicBezTo>
                  <a:lnTo>
                    <a:pt x="59690" y="124460"/>
                  </a:lnTo>
                  <a:cubicBezTo>
                    <a:pt x="59690" y="88900"/>
                    <a:pt x="88900" y="59690"/>
                    <a:pt x="124460" y="59690"/>
                  </a:cubicBezTo>
                  <a:lnTo>
                    <a:pt x="27804018" y="59690"/>
                  </a:lnTo>
                  <a:moveTo>
                    <a:pt x="27804018" y="0"/>
                  </a:moveTo>
                  <a:lnTo>
                    <a:pt x="124460" y="0"/>
                  </a:lnTo>
                  <a:cubicBezTo>
                    <a:pt x="55880" y="0"/>
                    <a:pt x="0" y="55880"/>
                    <a:pt x="0" y="124460"/>
                  </a:cubicBezTo>
                  <a:lnTo>
                    <a:pt x="0" y="31910241"/>
                  </a:lnTo>
                  <a:cubicBezTo>
                    <a:pt x="0" y="31978823"/>
                    <a:pt x="55880" y="32034702"/>
                    <a:pt x="124460" y="32034702"/>
                  </a:cubicBezTo>
                  <a:lnTo>
                    <a:pt x="27804021" y="32034702"/>
                  </a:lnTo>
                  <a:cubicBezTo>
                    <a:pt x="27872599" y="32034702"/>
                    <a:pt x="27928478" y="31978823"/>
                    <a:pt x="27928478" y="31910241"/>
                  </a:cubicBezTo>
                  <a:lnTo>
                    <a:pt x="27928478" y="124460"/>
                  </a:lnTo>
                  <a:cubicBezTo>
                    <a:pt x="27928478" y="55880"/>
                    <a:pt x="27872599" y="0"/>
                    <a:pt x="27804018" y="0"/>
                  </a:cubicBezTo>
                  <a:close/>
                </a:path>
              </a:pathLst>
            </a:custGeom>
            <a:solidFill>
              <a:srgbClr val="64E688">
                <a:alpha val="49804"/>
              </a:srgbClr>
            </a:solidFill>
          </p:spPr>
        </p:sp>
      </p:grpSp>
      <p:sp>
        <p:nvSpPr>
          <p:cNvPr id="6" name="Freeform 6"/>
          <p:cNvSpPr/>
          <p:nvPr/>
        </p:nvSpPr>
        <p:spPr>
          <a:xfrm rot="4930990">
            <a:off x="331140" y="8100056"/>
            <a:ext cx="2138011" cy="1985678"/>
          </a:xfrm>
          <a:custGeom>
            <a:avLst/>
            <a:gdLst/>
            <a:ahLst/>
            <a:cxnLst/>
            <a:rect l="l" t="t" r="r" b="b"/>
            <a:pathLst>
              <a:path w="2138011" h="1985678">
                <a:moveTo>
                  <a:pt x="0" y="0"/>
                </a:moveTo>
                <a:lnTo>
                  <a:pt x="2138011" y="0"/>
                </a:lnTo>
                <a:lnTo>
                  <a:pt x="2138011" y="1985678"/>
                </a:lnTo>
                <a:lnTo>
                  <a:pt x="0" y="1985678"/>
                </a:lnTo>
                <a:lnTo>
                  <a:pt x="0" y="0"/>
                </a:lnTo>
                <a:close/>
              </a:path>
            </a:pathLst>
          </a:custGeom>
          <a:blipFill>
            <a:blip r:embed="rId3"/>
            <a:stretch>
              <a:fillRect/>
            </a:stretch>
          </a:blipFill>
        </p:spPr>
      </p:sp>
      <p:sp>
        <p:nvSpPr>
          <p:cNvPr id="8" name="Freeform 8"/>
          <p:cNvSpPr/>
          <p:nvPr/>
        </p:nvSpPr>
        <p:spPr>
          <a:xfrm>
            <a:off x="16162287" y="921337"/>
            <a:ext cx="2232521" cy="1900434"/>
          </a:xfrm>
          <a:custGeom>
            <a:avLst/>
            <a:gdLst/>
            <a:ahLst/>
            <a:cxnLst/>
            <a:rect l="l" t="t" r="r" b="b"/>
            <a:pathLst>
              <a:path w="2232521" h="1900434">
                <a:moveTo>
                  <a:pt x="0" y="0"/>
                </a:moveTo>
                <a:lnTo>
                  <a:pt x="2232522" y="0"/>
                </a:lnTo>
                <a:lnTo>
                  <a:pt x="2232522" y="1900433"/>
                </a:lnTo>
                <a:lnTo>
                  <a:pt x="0" y="1900433"/>
                </a:lnTo>
                <a:lnTo>
                  <a:pt x="0" y="0"/>
                </a:lnTo>
                <a:close/>
              </a:path>
            </a:pathLst>
          </a:custGeom>
          <a:blipFill>
            <a:blip r:embed="rId4"/>
            <a:stretch>
              <a:fillRect/>
            </a:stretch>
          </a:blipFill>
        </p:spPr>
      </p:sp>
      <p:sp>
        <p:nvSpPr>
          <p:cNvPr id="13" name="Title 12"/>
          <p:cNvSpPr>
            <a:spLocks noGrp="1"/>
          </p:cNvSpPr>
          <p:nvPr>
            <p:ph type="title"/>
          </p:nvPr>
        </p:nvSpPr>
        <p:spPr>
          <a:xfrm>
            <a:off x="2819400" y="352248"/>
            <a:ext cx="13030200" cy="1143000"/>
          </a:xfrm>
        </p:spPr>
        <p:txBody>
          <a:bodyPr>
            <a:noAutofit/>
          </a:bodyPr>
          <a:lstStyle/>
          <a:p>
            <a:pPr>
              <a:lnSpc>
                <a:spcPts val="9299"/>
              </a:lnSpc>
            </a:pPr>
            <a:r>
              <a:rPr lang="en-US" dirty="0" smtClean="0">
                <a:solidFill>
                  <a:srgbClr val="64E688"/>
                </a:solidFill>
                <a:latin typeface="Fira Sans Bold" panose="020B0604020202020204" charset="0"/>
                <a:cs typeface="Times New Roman" panose="02020603050405020304" pitchFamily="18" charset="0"/>
              </a:rPr>
              <a:t>GIỚI THIỆU VỀ NGÔN NGỮ - FRAMEWORK</a:t>
            </a:r>
            <a:endParaRPr lang="en-US" dirty="0">
              <a:solidFill>
                <a:srgbClr val="64E688"/>
              </a:solidFill>
              <a:latin typeface="Fira Sans Bold" panose="020B0604020202020204" charset="0"/>
              <a:cs typeface="Times New Roman" panose="02020603050405020304" pitchFamily="18" charset="0"/>
            </a:endParaRPr>
          </a:p>
        </p:txBody>
      </p:sp>
      <p:pic>
        <p:nvPicPr>
          <p:cNvPr id="14" name="Hình ảnh 5">
            <a:extLst>
              <a:ext uri="{FF2B5EF4-FFF2-40B4-BE49-F238E27FC236}">
                <a16:creationId xmlns:a16="http://schemas.microsoft.com/office/drawing/2014/main" id="{83647430-F0DB-432A-C01A-E0105DF4E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4448" y="6096526"/>
            <a:ext cx="6797444" cy="3605969"/>
          </a:xfrm>
          <a:prstGeom prst="rect">
            <a:avLst/>
          </a:prstGeom>
        </p:spPr>
      </p:pic>
      <p:pic>
        <p:nvPicPr>
          <p:cNvPr id="15" name="Hình ảnh 2">
            <a:extLst>
              <a:ext uri="{FF2B5EF4-FFF2-40B4-BE49-F238E27FC236}">
                <a16:creationId xmlns:a16="http://schemas.microsoft.com/office/drawing/2014/main" id="{EF6CC75F-F7F1-655B-8103-D8771FC19E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80603" y="6075775"/>
            <a:ext cx="6725835" cy="3618669"/>
          </a:xfrm>
          <a:prstGeom prst="rect">
            <a:avLst/>
          </a:prstGeom>
        </p:spPr>
      </p:pic>
      <p:sp>
        <p:nvSpPr>
          <p:cNvPr id="16" name="TextBox 29"/>
          <p:cNvSpPr txBox="1"/>
          <p:nvPr/>
        </p:nvSpPr>
        <p:spPr>
          <a:xfrm>
            <a:off x="10052140" y="2050841"/>
            <a:ext cx="6926323" cy="958083"/>
          </a:xfrm>
          <a:prstGeom prst="rect">
            <a:avLst/>
          </a:prstGeom>
        </p:spPr>
        <p:txBody>
          <a:bodyPr wrap="square" lIns="0" tIns="0" rIns="0" bIns="0" rtlCol="0" anchor="t">
            <a:spAutoFit/>
          </a:bodyPr>
          <a:lstStyle/>
          <a:p>
            <a:pPr algn="ctr">
              <a:lnSpc>
                <a:spcPts val="7680"/>
              </a:lnSpc>
            </a:pPr>
            <a:r>
              <a:rPr lang="en-US" sz="6400" dirty="0" smtClean="0">
                <a:solidFill>
                  <a:srgbClr val="FFFFFF"/>
                </a:solidFill>
                <a:latin typeface="Fira Sans Ultra-Bold"/>
              </a:rPr>
              <a:t>SQL SERVER</a:t>
            </a:r>
            <a:endParaRPr lang="en-US" sz="6400" dirty="0">
              <a:solidFill>
                <a:srgbClr val="FFFFFF"/>
              </a:solidFill>
              <a:latin typeface="Fira Sans Ultra-Bold"/>
            </a:endParaRPr>
          </a:p>
        </p:txBody>
      </p:sp>
      <p:sp>
        <p:nvSpPr>
          <p:cNvPr id="17" name="TextBox 29"/>
          <p:cNvSpPr txBox="1"/>
          <p:nvPr/>
        </p:nvSpPr>
        <p:spPr>
          <a:xfrm>
            <a:off x="2004447" y="2133308"/>
            <a:ext cx="6926323" cy="952697"/>
          </a:xfrm>
          <a:prstGeom prst="rect">
            <a:avLst/>
          </a:prstGeom>
        </p:spPr>
        <p:txBody>
          <a:bodyPr wrap="square" lIns="0" tIns="0" rIns="0" bIns="0" rtlCol="0" anchor="t">
            <a:spAutoFit/>
          </a:bodyPr>
          <a:lstStyle/>
          <a:p>
            <a:pPr algn="ctr">
              <a:lnSpc>
                <a:spcPts val="7680"/>
              </a:lnSpc>
            </a:pPr>
            <a:r>
              <a:rPr lang="en-US" sz="6400" dirty="0" smtClean="0">
                <a:solidFill>
                  <a:srgbClr val="FFFFFF"/>
                </a:solidFill>
                <a:latin typeface="Fira Sans Ultra-Bold"/>
              </a:rPr>
              <a:t>ASP.NET</a:t>
            </a:r>
            <a:endParaRPr lang="en-US" sz="6400" dirty="0">
              <a:solidFill>
                <a:srgbClr val="FFFFFF"/>
              </a:solidFill>
              <a:latin typeface="Times New Roman" panose="02020603050405020304" pitchFamily="18" charset="0"/>
              <a:cs typeface="Times New Roman" panose="02020603050405020304" pitchFamily="18" charset="0"/>
            </a:endParaRPr>
          </a:p>
        </p:txBody>
      </p:sp>
      <p:sp>
        <p:nvSpPr>
          <p:cNvPr id="20" name="TextBox 19"/>
          <p:cNvSpPr txBox="1"/>
          <p:nvPr/>
        </p:nvSpPr>
        <p:spPr>
          <a:xfrm>
            <a:off x="1977532" y="3219126"/>
            <a:ext cx="6852069" cy="2677656"/>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ASP.NET FRAMEWORK :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framewok</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hoàn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thiện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để</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triển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ứng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dụng</a:t>
            </a:r>
            <a:r>
              <a:rPr lang="en-US" sz="2400" dirty="0">
                <a:solidFill>
                  <a:schemeClr val="bg1"/>
                </a:solidFill>
                <a:latin typeface="Times New Roman" panose="02020603050405020304" pitchFamily="18" charset="0"/>
                <a:cs typeface="Times New Roman" panose="02020603050405020304" pitchFamily="18" charset="0"/>
              </a:rPr>
              <a:t> website </a:t>
            </a:r>
            <a:r>
              <a:rPr lang="en-US" sz="2400" dirty="0" err="1">
                <a:solidFill>
                  <a:schemeClr val="bg1"/>
                </a:solidFill>
                <a:latin typeface="Times New Roman" panose="02020603050405020304" pitchFamily="18" charset="0"/>
                <a:cs typeface="Times New Roman" panose="02020603050405020304" pitchFamily="18" charset="0"/>
              </a:rPr>
              <a:t>dựa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trên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nền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tảng</a:t>
            </a:r>
            <a:r>
              <a:rPr lang="en-US" sz="2400" dirty="0">
                <a:solidFill>
                  <a:schemeClr val="bg1"/>
                </a:solidFill>
                <a:latin typeface="Times New Roman" panose="02020603050405020304" pitchFamily="18" charset="0"/>
                <a:cs typeface="Times New Roman" panose="02020603050405020304" pitchFamily="18" charset="0"/>
              </a:rPr>
              <a:t> .NET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Microsoft</a:t>
            </a:r>
          </a:p>
          <a:p>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Framework </a:t>
            </a:r>
            <a:r>
              <a:rPr lang="en-US" sz="2400" dirty="0" err="1">
                <a:solidFill>
                  <a:schemeClr val="bg1"/>
                </a:solidFill>
                <a:latin typeface="Times New Roman" panose="02020603050405020304" pitchFamily="18" charset="0"/>
                <a:cs typeface="Times New Roman" panose="02020603050405020304" pitchFamily="18" charset="0"/>
              </a:rPr>
              <a:t>cung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cấp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nhiều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mô</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hình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trình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khác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nhau</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như</a:t>
            </a:r>
            <a:r>
              <a:rPr lang="en-US" sz="2400" dirty="0">
                <a:solidFill>
                  <a:schemeClr val="bg1"/>
                </a:solidFill>
                <a:latin typeface="Times New Roman" panose="02020603050405020304" pitchFamily="18" charset="0"/>
                <a:cs typeface="Times New Roman" panose="02020603050405020304" pitchFamily="18" charset="0"/>
              </a:rPr>
              <a:t> : Web form , Web API , MVC</a:t>
            </a:r>
          </a:p>
          <a:p>
            <a:endParaRPr lang="en-US" sz="2400" dirty="0"/>
          </a:p>
        </p:txBody>
      </p:sp>
      <p:sp>
        <p:nvSpPr>
          <p:cNvPr id="21" name="TextBox 20"/>
          <p:cNvSpPr txBox="1"/>
          <p:nvPr/>
        </p:nvSpPr>
        <p:spPr>
          <a:xfrm>
            <a:off x="10280603" y="3167777"/>
            <a:ext cx="6545461" cy="2585323"/>
          </a:xfrm>
          <a:prstGeom prst="rect">
            <a:avLst/>
          </a:prstGeom>
          <a:noFill/>
        </p:spPr>
        <p:txBody>
          <a:bodyPr wrap="square" rtlCol="0">
            <a:spAutoFit/>
          </a:bodyPr>
          <a:lstStyle/>
          <a:p>
            <a:pPr marL="285750" indent="-285750">
              <a:buFont typeface="Arial" panose="020B0604020202020204" pitchFamily="34" charset="0"/>
              <a:buChar char="•"/>
            </a:pPr>
            <a:r>
              <a:rPr lang="vi-VN" sz="2400" dirty="0">
                <a:solidFill>
                  <a:schemeClr val="bg1"/>
                </a:solidFill>
                <a:latin typeface="Times New Roman" panose="02020603050405020304" pitchFamily="18" charset="0"/>
                <a:cs typeface="Times New Roman" panose="02020603050405020304" pitchFamily="18" charset="0"/>
              </a:rPr>
              <a:t>Ngôn ngữ truy vấn SQL (Structured Query Language): SQL Server sử dụng ngôn ngữ truy vấn SQL để tương tác với cơ sở dữ liệu. SQL cho phép bạn thực hiện các hoạt động như truy xuất dữ liệu, cập nhật, xóa và thêm dữ liệu vào cơ sở dữ liệu.</a:t>
            </a:r>
            <a:endParaRPr lang="en-US" sz="2400"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endParaRPr>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140" y="285750"/>
            <a:ext cx="1458770" cy="1485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barn(inVertical)">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7" name="Freeform 7"/>
          <p:cNvSpPr/>
          <p:nvPr/>
        </p:nvSpPr>
        <p:spPr>
          <a:xfrm rot="-3559199">
            <a:off x="11794563" y="5783608"/>
            <a:ext cx="4823880" cy="5983107"/>
          </a:xfrm>
          <a:custGeom>
            <a:avLst/>
            <a:gdLst/>
            <a:ahLst/>
            <a:cxnLst/>
            <a:rect l="l" t="t" r="r" b="b"/>
            <a:pathLst>
              <a:path w="4823880" h="5983107">
                <a:moveTo>
                  <a:pt x="0" y="0"/>
                </a:moveTo>
                <a:lnTo>
                  <a:pt x="4823879" y="0"/>
                </a:lnTo>
                <a:lnTo>
                  <a:pt x="4823879" y="5983107"/>
                </a:lnTo>
                <a:lnTo>
                  <a:pt x="0" y="5983107"/>
                </a:lnTo>
                <a:lnTo>
                  <a:pt x="0" y="0"/>
                </a:lnTo>
                <a:close/>
              </a:path>
            </a:pathLst>
          </a:custGeom>
          <a:blipFill>
            <a:blip r:embed="rId2">
              <a:alphaModFix amt="13000"/>
            </a:blip>
            <a:stretch>
              <a:fillRect/>
            </a:stretch>
          </a:blipFill>
        </p:spPr>
      </p:sp>
      <p:sp>
        <p:nvSpPr>
          <p:cNvPr id="29" name="TextBox 29"/>
          <p:cNvSpPr txBox="1"/>
          <p:nvPr/>
        </p:nvSpPr>
        <p:spPr>
          <a:xfrm>
            <a:off x="1564998" y="2628564"/>
            <a:ext cx="5446961" cy="903709"/>
          </a:xfrm>
          <a:prstGeom prst="rect">
            <a:avLst/>
          </a:prstGeom>
        </p:spPr>
        <p:txBody>
          <a:bodyPr lIns="0" tIns="0" rIns="0" bIns="0" rtlCol="0" anchor="t">
            <a:spAutoFit/>
          </a:bodyPr>
          <a:lstStyle/>
          <a:p>
            <a:pPr algn="l">
              <a:lnSpc>
                <a:spcPts val="7680"/>
              </a:lnSpc>
            </a:pPr>
            <a:r>
              <a:rPr lang="en-US" sz="4400" dirty="0" smtClean="0">
                <a:solidFill>
                  <a:srgbClr val="FFFFFF"/>
                </a:solidFill>
                <a:latin typeface="Fira Sans Ultra-Bold"/>
              </a:rPr>
              <a:t>CHỨC NĂNG CHÍNH</a:t>
            </a:r>
            <a:endParaRPr lang="en-US" sz="4400" dirty="0">
              <a:solidFill>
                <a:srgbClr val="FFFFFF"/>
              </a:solidFill>
              <a:latin typeface="Fira Sans Ultra-Bold"/>
            </a:endParaRPr>
          </a:p>
        </p:txBody>
      </p:sp>
      <p:sp>
        <p:nvSpPr>
          <p:cNvPr id="30" name="Rectangle 29"/>
          <p:cNvSpPr/>
          <p:nvPr/>
        </p:nvSpPr>
        <p:spPr>
          <a:xfrm>
            <a:off x="2641992" y="191492"/>
            <a:ext cx="13245164" cy="923330"/>
          </a:xfrm>
          <a:prstGeom prst="rect">
            <a:avLst/>
          </a:prstGeom>
        </p:spPr>
        <p:txBody>
          <a:bodyPr wrap="square">
            <a:spAutoFit/>
          </a:bodyPr>
          <a:lstStyle/>
          <a:p>
            <a:pPr algn="ctr"/>
            <a:r>
              <a:rPr lang="en-US" sz="5400" dirty="0" smtClean="0">
                <a:solidFill>
                  <a:srgbClr val="64E688"/>
                </a:solidFill>
                <a:latin typeface="Fira Sans Bold" panose="020B0604020202020204" charset="0"/>
                <a:cs typeface="Times New Roman" panose="02020603050405020304" pitchFamily="18" charset="0"/>
              </a:rPr>
              <a:t>PHÂN TÍCH – THIẾT KẾ HỆ THỐNG</a:t>
            </a:r>
            <a:endParaRPr lang="en-US" sz="5400" dirty="0">
              <a:latin typeface="Fira Sans Bold" panose="020B0604020202020204" charset="0"/>
            </a:endParaRPr>
          </a:p>
        </p:txBody>
      </p:sp>
      <p:sp>
        <p:nvSpPr>
          <p:cNvPr id="36" name="Oval 35">
            <a:extLst>
              <a:ext uri="{FF2B5EF4-FFF2-40B4-BE49-F238E27FC236}">
                <a16:creationId xmlns:a16="http://schemas.microsoft.com/office/drawing/2014/main" id="{AF45F4BB-0D45-4B0E-AF0D-C8AE40ED77C3}"/>
              </a:ext>
            </a:extLst>
          </p:cNvPr>
          <p:cNvSpPr/>
          <p:nvPr/>
        </p:nvSpPr>
        <p:spPr>
          <a:xfrm>
            <a:off x="7553587" y="1575997"/>
            <a:ext cx="586748" cy="669693"/>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1</a:t>
            </a:r>
          </a:p>
        </p:txBody>
      </p:sp>
      <p:sp>
        <p:nvSpPr>
          <p:cNvPr id="37" name="Oval 36">
            <a:extLst>
              <a:ext uri="{FF2B5EF4-FFF2-40B4-BE49-F238E27FC236}">
                <a16:creationId xmlns:a16="http://schemas.microsoft.com/office/drawing/2014/main" id="{65A69D7D-DE9A-42F8-A9B6-84A63EA7AA27}"/>
              </a:ext>
            </a:extLst>
          </p:cNvPr>
          <p:cNvSpPr/>
          <p:nvPr/>
        </p:nvSpPr>
        <p:spPr>
          <a:xfrm>
            <a:off x="7527232" y="2591615"/>
            <a:ext cx="585702" cy="620797"/>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2</a:t>
            </a:r>
          </a:p>
        </p:txBody>
      </p:sp>
      <p:sp>
        <p:nvSpPr>
          <p:cNvPr id="38" name="Oval 37">
            <a:extLst>
              <a:ext uri="{FF2B5EF4-FFF2-40B4-BE49-F238E27FC236}">
                <a16:creationId xmlns:a16="http://schemas.microsoft.com/office/drawing/2014/main" id="{E99E43AF-4B76-4400-BE6B-58C9D262400A}"/>
              </a:ext>
            </a:extLst>
          </p:cNvPr>
          <p:cNvSpPr/>
          <p:nvPr/>
        </p:nvSpPr>
        <p:spPr>
          <a:xfrm>
            <a:off x="7527232" y="3645069"/>
            <a:ext cx="596846" cy="620797"/>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3</a:t>
            </a:r>
          </a:p>
        </p:txBody>
      </p:sp>
      <p:sp>
        <p:nvSpPr>
          <p:cNvPr id="39" name="Oval 38">
            <a:extLst>
              <a:ext uri="{FF2B5EF4-FFF2-40B4-BE49-F238E27FC236}">
                <a16:creationId xmlns:a16="http://schemas.microsoft.com/office/drawing/2014/main" id="{FC6CE565-EE15-48B2-8C91-E336BDAF5C61}"/>
              </a:ext>
            </a:extLst>
          </p:cNvPr>
          <p:cNvSpPr/>
          <p:nvPr/>
        </p:nvSpPr>
        <p:spPr>
          <a:xfrm>
            <a:off x="7543800" y="4675542"/>
            <a:ext cx="596846" cy="657223"/>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4</a:t>
            </a:r>
          </a:p>
        </p:txBody>
      </p:sp>
      <p:sp>
        <p:nvSpPr>
          <p:cNvPr id="40" name="Oval 39">
            <a:extLst>
              <a:ext uri="{FF2B5EF4-FFF2-40B4-BE49-F238E27FC236}">
                <a16:creationId xmlns:a16="http://schemas.microsoft.com/office/drawing/2014/main" id="{E6C32200-0EA0-4018-90E0-57FD35ED0653}"/>
              </a:ext>
            </a:extLst>
          </p:cNvPr>
          <p:cNvSpPr/>
          <p:nvPr/>
        </p:nvSpPr>
        <p:spPr>
          <a:xfrm>
            <a:off x="7499831" y="5663198"/>
            <a:ext cx="640504" cy="624628"/>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5</a:t>
            </a:r>
          </a:p>
        </p:txBody>
      </p:sp>
      <p:sp>
        <p:nvSpPr>
          <p:cNvPr id="41" name="Oval 40">
            <a:extLst>
              <a:ext uri="{FF2B5EF4-FFF2-40B4-BE49-F238E27FC236}">
                <a16:creationId xmlns:a16="http://schemas.microsoft.com/office/drawing/2014/main" id="{3A1250D6-2BCD-4EFB-BC97-F57B266B6195}"/>
              </a:ext>
            </a:extLst>
          </p:cNvPr>
          <p:cNvSpPr/>
          <p:nvPr/>
        </p:nvSpPr>
        <p:spPr>
          <a:xfrm>
            <a:off x="7527232" y="6724890"/>
            <a:ext cx="686078" cy="624765"/>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6</a:t>
            </a:r>
          </a:p>
        </p:txBody>
      </p:sp>
      <p:sp>
        <p:nvSpPr>
          <p:cNvPr id="42" name="Oval 41">
            <a:extLst>
              <a:ext uri="{FF2B5EF4-FFF2-40B4-BE49-F238E27FC236}">
                <a16:creationId xmlns:a16="http://schemas.microsoft.com/office/drawing/2014/main" id="{D8309B7D-B5AA-467F-883D-C8BEE184F853}"/>
              </a:ext>
            </a:extLst>
          </p:cNvPr>
          <p:cNvSpPr/>
          <p:nvPr/>
        </p:nvSpPr>
        <p:spPr>
          <a:xfrm>
            <a:off x="13118017" y="1483094"/>
            <a:ext cx="615710" cy="675863"/>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7</a:t>
            </a:r>
          </a:p>
        </p:txBody>
      </p:sp>
      <p:sp>
        <p:nvSpPr>
          <p:cNvPr id="43" name="Oval 42">
            <a:extLst>
              <a:ext uri="{FF2B5EF4-FFF2-40B4-BE49-F238E27FC236}">
                <a16:creationId xmlns:a16="http://schemas.microsoft.com/office/drawing/2014/main" id="{A212C362-AF4C-496E-828A-7016005A5BF7}"/>
              </a:ext>
            </a:extLst>
          </p:cNvPr>
          <p:cNvSpPr/>
          <p:nvPr/>
        </p:nvSpPr>
        <p:spPr>
          <a:xfrm>
            <a:off x="13118017" y="2591614"/>
            <a:ext cx="615710" cy="620797"/>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8</a:t>
            </a:r>
          </a:p>
        </p:txBody>
      </p:sp>
      <p:sp>
        <p:nvSpPr>
          <p:cNvPr id="44" name="Oval 43">
            <a:extLst>
              <a:ext uri="{FF2B5EF4-FFF2-40B4-BE49-F238E27FC236}">
                <a16:creationId xmlns:a16="http://schemas.microsoft.com/office/drawing/2014/main" id="{3211F1CD-826F-470A-9EA3-DC7EA429E599}"/>
              </a:ext>
            </a:extLst>
          </p:cNvPr>
          <p:cNvSpPr/>
          <p:nvPr/>
        </p:nvSpPr>
        <p:spPr>
          <a:xfrm>
            <a:off x="13092490" y="3604225"/>
            <a:ext cx="641237" cy="661641"/>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bg1"/>
                </a:solidFill>
                <a:latin typeface="Times New Roman" panose="02020603050405020304" pitchFamily="18" charset="0"/>
                <a:cs typeface="Times New Roman" panose="02020603050405020304" pitchFamily="18" charset="0"/>
              </a:rPr>
              <a:t>9</a:t>
            </a:r>
          </a:p>
        </p:txBody>
      </p:sp>
      <p:sp>
        <p:nvSpPr>
          <p:cNvPr id="45" name="Oval 44">
            <a:extLst>
              <a:ext uri="{FF2B5EF4-FFF2-40B4-BE49-F238E27FC236}">
                <a16:creationId xmlns:a16="http://schemas.microsoft.com/office/drawing/2014/main" id="{6A283367-7ED8-4744-AB59-7E8ABF0F2FB4}"/>
              </a:ext>
            </a:extLst>
          </p:cNvPr>
          <p:cNvSpPr/>
          <p:nvPr/>
        </p:nvSpPr>
        <p:spPr>
          <a:xfrm>
            <a:off x="13118017" y="4675543"/>
            <a:ext cx="615710" cy="615056"/>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10</a:t>
            </a:r>
          </a:p>
        </p:txBody>
      </p:sp>
      <p:sp>
        <p:nvSpPr>
          <p:cNvPr id="46" name="Oval 45">
            <a:extLst>
              <a:ext uri="{FF2B5EF4-FFF2-40B4-BE49-F238E27FC236}">
                <a16:creationId xmlns:a16="http://schemas.microsoft.com/office/drawing/2014/main" id="{89501D31-1F0C-4445-BCA6-831F70FDFDF3}"/>
              </a:ext>
            </a:extLst>
          </p:cNvPr>
          <p:cNvSpPr/>
          <p:nvPr/>
        </p:nvSpPr>
        <p:spPr>
          <a:xfrm>
            <a:off x="13092490" y="5605193"/>
            <a:ext cx="641237" cy="682634"/>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11</a:t>
            </a:r>
          </a:p>
        </p:txBody>
      </p:sp>
      <p:sp>
        <p:nvSpPr>
          <p:cNvPr id="47" name="Oval 46">
            <a:extLst>
              <a:ext uri="{FF2B5EF4-FFF2-40B4-BE49-F238E27FC236}">
                <a16:creationId xmlns:a16="http://schemas.microsoft.com/office/drawing/2014/main" id="{FA0ACDDF-6335-4424-B30A-9A7F90E72F7C}"/>
              </a:ext>
            </a:extLst>
          </p:cNvPr>
          <p:cNvSpPr/>
          <p:nvPr/>
        </p:nvSpPr>
        <p:spPr>
          <a:xfrm>
            <a:off x="13118017" y="6629926"/>
            <a:ext cx="615710" cy="719730"/>
          </a:xfrm>
          <a:prstGeom prst="ellipse">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12</a:t>
            </a:r>
          </a:p>
        </p:txBody>
      </p:sp>
      <p:sp>
        <p:nvSpPr>
          <p:cNvPr id="49" name="TextBox 48">
            <a:extLst>
              <a:ext uri="{FF2B5EF4-FFF2-40B4-BE49-F238E27FC236}">
                <a16:creationId xmlns:a16="http://schemas.microsoft.com/office/drawing/2014/main" id="{878AA87D-839B-4223-8DB4-E09B1B66E9DB}"/>
              </a:ext>
            </a:extLst>
          </p:cNvPr>
          <p:cNvSpPr txBox="1"/>
          <p:nvPr/>
        </p:nvSpPr>
        <p:spPr>
          <a:xfrm>
            <a:off x="8328610" y="1619571"/>
            <a:ext cx="1596955" cy="461665"/>
          </a:xfrm>
          <a:prstGeom prst="rect">
            <a:avLst/>
          </a:prstGeom>
          <a:noFill/>
        </p:spPr>
        <p:txBody>
          <a:bodyPr wrap="squar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Đăng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kí</a:t>
            </a:r>
            <a:r>
              <a:rPr lang="en-US" sz="2400" dirty="0">
                <a:solidFill>
                  <a:schemeClr val="bg1"/>
                </a:solidFill>
                <a:latin typeface="Times New Roman" panose="02020603050405020304" pitchFamily="18" charset="0"/>
                <a:cs typeface="Times New Roman" panose="02020603050405020304" pitchFamily="18" charset="0"/>
              </a:rPr>
              <a:t> </a:t>
            </a:r>
          </a:p>
        </p:txBody>
      </p:sp>
      <p:sp>
        <p:nvSpPr>
          <p:cNvPr id="50" name="TextBox 49">
            <a:extLst>
              <a:ext uri="{FF2B5EF4-FFF2-40B4-BE49-F238E27FC236}">
                <a16:creationId xmlns:a16="http://schemas.microsoft.com/office/drawing/2014/main" id="{7D28A8F6-C918-400A-A208-FE7B2624E78B}"/>
              </a:ext>
            </a:extLst>
          </p:cNvPr>
          <p:cNvSpPr txBox="1"/>
          <p:nvPr/>
        </p:nvSpPr>
        <p:spPr>
          <a:xfrm>
            <a:off x="8349676" y="2708415"/>
            <a:ext cx="2544872" cy="461665"/>
          </a:xfrm>
          <a:prstGeom prst="rect">
            <a:avLst/>
          </a:prstGeom>
          <a:noFill/>
        </p:spPr>
        <p:txBody>
          <a:bodyPr wrap="squar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Đăng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Nhập</a:t>
            </a:r>
            <a:r>
              <a:rPr lang="en-US" sz="2400" dirty="0">
                <a:solidFill>
                  <a:schemeClr val="bg1"/>
                </a:solidFill>
                <a:latin typeface="Times New Roman" panose="02020603050405020304" pitchFamily="18" charset="0"/>
                <a:cs typeface="Times New Roman" panose="02020603050405020304" pitchFamily="18" charset="0"/>
              </a:rPr>
              <a:t> </a:t>
            </a:r>
          </a:p>
        </p:txBody>
      </p:sp>
      <p:sp>
        <p:nvSpPr>
          <p:cNvPr id="51" name="TextBox 50">
            <a:extLst>
              <a:ext uri="{FF2B5EF4-FFF2-40B4-BE49-F238E27FC236}">
                <a16:creationId xmlns:a16="http://schemas.microsoft.com/office/drawing/2014/main" id="{4DF47A4F-7423-4716-B224-F0BA9A9EDBC8}"/>
              </a:ext>
            </a:extLst>
          </p:cNvPr>
          <p:cNvSpPr txBox="1"/>
          <p:nvPr/>
        </p:nvSpPr>
        <p:spPr>
          <a:xfrm>
            <a:off x="8349676" y="3780550"/>
            <a:ext cx="2634054" cy="461665"/>
          </a:xfrm>
          <a:prstGeom prst="rect">
            <a:avLst/>
          </a:prstGeom>
          <a:noFill/>
        </p:spPr>
        <p:txBody>
          <a:bodyPr wrap="none" rtlCol="0">
            <a:spAutoFit/>
          </a:bodyPr>
          <a:lstStyle/>
          <a:p>
            <a:r>
              <a:rPr lang="en-US" sz="2400" dirty="0" err="1">
                <a:solidFill>
                  <a:schemeClr val="bg1"/>
                </a:solidFill>
                <a:latin typeface="Times New Roman" panose="02020603050405020304" pitchFamily="18" charset="0"/>
                <a:cs typeface="Times New Roman" panose="02020603050405020304" pitchFamily="18" charset="0"/>
              </a:rPr>
              <a:t>Tìm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kiếm</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phẩm</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53413B51-6E6A-4839-BF24-5717FAEA8A51}"/>
              </a:ext>
            </a:extLst>
          </p:cNvPr>
          <p:cNvSpPr txBox="1"/>
          <p:nvPr/>
        </p:nvSpPr>
        <p:spPr>
          <a:xfrm>
            <a:off x="8373276" y="4786973"/>
            <a:ext cx="2029723"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Xem</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phẩm</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3B615A80-5943-4F52-B640-9EA08E605DCD}"/>
              </a:ext>
            </a:extLst>
          </p:cNvPr>
          <p:cNvSpPr txBox="1"/>
          <p:nvPr/>
        </p:nvSpPr>
        <p:spPr>
          <a:xfrm>
            <a:off x="8373276" y="5746898"/>
            <a:ext cx="3414717"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Quản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lý</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đơn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hàng</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cá</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nhân</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04BE48A4-8880-4282-BB98-641A15B6AB22}"/>
              </a:ext>
            </a:extLst>
          </p:cNvPr>
          <p:cNvSpPr txBox="1"/>
          <p:nvPr/>
        </p:nvSpPr>
        <p:spPr>
          <a:xfrm>
            <a:off x="8389237" y="6852606"/>
            <a:ext cx="2550698"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Đánh</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giá</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phẩm</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8248381C-B623-4B12-81D3-02DBBE91D8B0}"/>
              </a:ext>
            </a:extLst>
          </p:cNvPr>
          <p:cNvSpPr txBox="1"/>
          <p:nvPr/>
        </p:nvSpPr>
        <p:spPr>
          <a:xfrm>
            <a:off x="13921710" y="1629007"/>
            <a:ext cx="2311851"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Quản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lý</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giỏ</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hàng</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BCF4F953-018F-42D6-9421-415B710DEF42}"/>
              </a:ext>
            </a:extLst>
          </p:cNvPr>
          <p:cNvSpPr txBox="1"/>
          <p:nvPr/>
        </p:nvSpPr>
        <p:spPr>
          <a:xfrm>
            <a:off x="13970441" y="2724130"/>
            <a:ext cx="2565318" cy="461665"/>
          </a:xfrm>
          <a:prstGeom prst="rect">
            <a:avLst/>
          </a:prstGeom>
          <a:noFill/>
        </p:spPr>
        <p:txBody>
          <a:bodyPr wrap="non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Thanh </a:t>
            </a:r>
            <a:r>
              <a:rPr lang="en-US" sz="2400" dirty="0" err="1">
                <a:solidFill>
                  <a:schemeClr val="bg1"/>
                </a:solidFill>
                <a:latin typeface="Times New Roman" panose="02020603050405020304" pitchFamily="18" charset="0"/>
                <a:cs typeface="Times New Roman" panose="02020603050405020304" pitchFamily="18" charset="0"/>
              </a:rPr>
              <a:t>Toán</a:t>
            </a:r>
            <a:r>
              <a:rPr lang="en-US" sz="2400" dirty="0">
                <a:solidFill>
                  <a:schemeClr val="bg1"/>
                </a:solidFill>
                <a:latin typeface="Times New Roman" panose="02020603050405020304" pitchFamily="18" charset="0"/>
                <a:cs typeface="Times New Roman" panose="02020603050405020304" pitchFamily="18" charset="0"/>
              </a:rPr>
              <a:t> Online</a:t>
            </a:r>
          </a:p>
        </p:txBody>
      </p:sp>
      <p:sp>
        <p:nvSpPr>
          <p:cNvPr id="57" name="TextBox 56">
            <a:extLst>
              <a:ext uri="{FF2B5EF4-FFF2-40B4-BE49-F238E27FC236}">
                <a16:creationId xmlns:a16="http://schemas.microsoft.com/office/drawing/2014/main" id="{F35582D6-2295-412B-9F18-BC1CF3D68338}"/>
              </a:ext>
            </a:extLst>
          </p:cNvPr>
          <p:cNvSpPr txBox="1"/>
          <p:nvPr/>
        </p:nvSpPr>
        <p:spPr>
          <a:xfrm>
            <a:off x="13994761" y="3707776"/>
            <a:ext cx="2653290"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Thống</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kê</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doanh</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thu</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ACD858BB-73CF-4C99-B333-FF1D7CB2558C}"/>
              </a:ext>
            </a:extLst>
          </p:cNvPr>
          <p:cNvSpPr txBox="1"/>
          <p:nvPr/>
        </p:nvSpPr>
        <p:spPr>
          <a:xfrm>
            <a:off x="13962293" y="4798405"/>
            <a:ext cx="3910686"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Quản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lý</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đơn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hàng</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phía</a:t>
            </a:r>
            <a:r>
              <a:rPr lang="en-US" sz="2400" dirty="0" smtClean="0">
                <a:solidFill>
                  <a:schemeClr val="bg1"/>
                </a:solidFill>
                <a:latin typeface="Times New Roman" panose="02020603050405020304" pitchFamily="18" charset="0"/>
                <a:cs typeface="Times New Roman" panose="02020603050405020304" pitchFamily="18" charset="0"/>
              </a:rPr>
              <a:t> Admin</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68" name="TextBox 67">
            <a:extLst>
              <a:ext uri="{FF2B5EF4-FFF2-40B4-BE49-F238E27FC236}">
                <a16:creationId xmlns:a16="http://schemas.microsoft.com/office/drawing/2014/main" id="{ACD858BB-73CF-4C99-B333-FF1D7CB2558C}"/>
              </a:ext>
            </a:extLst>
          </p:cNvPr>
          <p:cNvSpPr txBox="1"/>
          <p:nvPr/>
        </p:nvSpPr>
        <p:spPr>
          <a:xfrm>
            <a:off x="14005867" y="5782051"/>
            <a:ext cx="2414444"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Quản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lý</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sản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phẩm</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ACD858BB-73CF-4C99-B333-FF1D7CB2558C}"/>
              </a:ext>
            </a:extLst>
          </p:cNvPr>
          <p:cNvSpPr txBox="1"/>
          <p:nvPr/>
        </p:nvSpPr>
        <p:spPr>
          <a:xfrm>
            <a:off x="13994761" y="6864712"/>
            <a:ext cx="2380780" cy="461665"/>
          </a:xfrm>
          <a:prstGeom prst="rect">
            <a:avLst/>
          </a:prstGeom>
          <a:noFill/>
        </p:spPr>
        <p:txBody>
          <a:bodyPr wrap="non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Quản</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lý</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nhập</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err="1" smtClean="0">
                <a:solidFill>
                  <a:schemeClr val="bg1"/>
                </a:solidFill>
                <a:latin typeface="Times New Roman" panose="02020603050405020304" pitchFamily="18" charset="0"/>
                <a:cs typeface="Times New Roman" panose="02020603050405020304" pitchFamily="18" charset="0"/>
              </a:rPr>
              <a:t>kho</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273" y="3707776"/>
            <a:ext cx="5688248" cy="3570214"/>
          </a:xfrm>
          <a:prstGeom prst="rect">
            <a:avLst/>
          </a:prstGeom>
        </p:spPr>
      </p:pic>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340568"/>
            <a:ext cx="1458770" cy="1485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ppt_x"/>
                                          </p:val>
                                        </p:tav>
                                        <p:tav tm="100000">
                                          <p:val>
                                            <p:strVal val="#ppt_x"/>
                                          </p:val>
                                        </p:tav>
                                      </p:tavLst>
                                    </p:anim>
                                    <p:anim calcmode="lin" valueType="num">
                                      <p:cBhvr additive="base">
                                        <p:cTn id="20" dur="500" fill="hold"/>
                                        <p:tgtEl>
                                          <p:spTgt spid="3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ppt_x"/>
                                          </p:val>
                                        </p:tav>
                                        <p:tav tm="100000">
                                          <p:val>
                                            <p:strVal val="#ppt_x"/>
                                          </p:val>
                                        </p:tav>
                                      </p:tavLst>
                                    </p:anim>
                                    <p:anim calcmode="lin" valueType="num">
                                      <p:cBhvr additive="base">
                                        <p:cTn id="50" dur="500" fill="hold"/>
                                        <p:tgtEl>
                                          <p:spTgt spid="4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 calcmode="lin" valueType="num">
                                      <p:cBhvr additive="base">
                                        <p:cTn id="53" dur="500" fill="hold"/>
                                        <p:tgtEl>
                                          <p:spTgt spid="50"/>
                                        </p:tgtEl>
                                        <p:attrNameLst>
                                          <p:attrName>ppt_x</p:attrName>
                                        </p:attrNameLst>
                                      </p:cBhvr>
                                      <p:tavLst>
                                        <p:tav tm="0">
                                          <p:val>
                                            <p:strVal val="#ppt_x"/>
                                          </p:val>
                                        </p:tav>
                                        <p:tav tm="100000">
                                          <p:val>
                                            <p:strVal val="#ppt_x"/>
                                          </p:val>
                                        </p:tav>
                                      </p:tavLst>
                                    </p:anim>
                                    <p:anim calcmode="lin" valueType="num">
                                      <p:cBhvr additive="base">
                                        <p:cTn id="54" dur="500" fill="hold"/>
                                        <p:tgtEl>
                                          <p:spTgt spid="5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500" fill="hold"/>
                                        <p:tgtEl>
                                          <p:spTgt spid="51"/>
                                        </p:tgtEl>
                                        <p:attrNameLst>
                                          <p:attrName>ppt_x</p:attrName>
                                        </p:attrNameLst>
                                      </p:cBhvr>
                                      <p:tavLst>
                                        <p:tav tm="0">
                                          <p:val>
                                            <p:strVal val="#ppt_x"/>
                                          </p:val>
                                        </p:tav>
                                        <p:tav tm="100000">
                                          <p:val>
                                            <p:strVal val="#ppt_x"/>
                                          </p:val>
                                        </p:tav>
                                      </p:tavLst>
                                    </p:anim>
                                    <p:anim calcmode="lin" valueType="num">
                                      <p:cBhvr additive="base">
                                        <p:cTn id="5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additive="base">
                                        <p:cTn id="63" dur="500" fill="hold"/>
                                        <p:tgtEl>
                                          <p:spTgt spid="52"/>
                                        </p:tgtEl>
                                        <p:attrNameLst>
                                          <p:attrName>ppt_x</p:attrName>
                                        </p:attrNameLst>
                                      </p:cBhvr>
                                      <p:tavLst>
                                        <p:tav tm="0">
                                          <p:val>
                                            <p:strVal val="#ppt_x"/>
                                          </p:val>
                                        </p:tav>
                                        <p:tav tm="100000">
                                          <p:val>
                                            <p:strVal val="#ppt_x"/>
                                          </p:val>
                                        </p:tav>
                                      </p:tavLst>
                                    </p:anim>
                                    <p:anim calcmode="lin" valueType="num">
                                      <p:cBhvr additive="base">
                                        <p:cTn id="64" dur="500" fill="hold"/>
                                        <p:tgtEl>
                                          <p:spTgt spid="5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additive="base">
                                        <p:cTn id="67" dur="500" fill="hold"/>
                                        <p:tgtEl>
                                          <p:spTgt spid="53"/>
                                        </p:tgtEl>
                                        <p:attrNameLst>
                                          <p:attrName>ppt_x</p:attrName>
                                        </p:attrNameLst>
                                      </p:cBhvr>
                                      <p:tavLst>
                                        <p:tav tm="0">
                                          <p:val>
                                            <p:strVal val="#ppt_x"/>
                                          </p:val>
                                        </p:tav>
                                        <p:tav tm="100000">
                                          <p:val>
                                            <p:strVal val="#ppt_x"/>
                                          </p:val>
                                        </p:tav>
                                      </p:tavLst>
                                    </p:anim>
                                    <p:anim calcmode="lin" valueType="num">
                                      <p:cBhvr additive="base">
                                        <p:cTn id="68" dur="500" fill="hold"/>
                                        <p:tgtEl>
                                          <p:spTgt spid="5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additive="base">
                                        <p:cTn id="71" dur="500" fill="hold"/>
                                        <p:tgtEl>
                                          <p:spTgt spid="54"/>
                                        </p:tgtEl>
                                        <p:attrNameLst>
                                          <p:attrName>ppt_x</p:attrName>
                                        </p:attrNameLst>
                                      </p:cBhvr>
                                      <p:tavLst>
                                        <p:tav tm="0">
                                          <p:val>
                                            <p:strVal val="#ppt_x"/>
                                          </p:val>
                                        </p:tav>
                                        <p:tav tm="100000">
                                          <p:val>
                                            <p:strVal val="#ppt_x"/>
                                          </p:val>
                                        </p:tav>
                                      </p:tavLst>
                                    </p:anim>
                                    <p:anim calcmode="lin" valueType="num">
                                      <p:cBhvr additive="base">
                                        <p:cTn id="72" dur="500" fill="hold"/>
                                        <p:tgtEl>
                                          <p:spTgt spid="54"/>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 calcmode="lin" valueType="num">
                                      <p:cBhvr additive="base">
                                        <p:cTn id="75" dur="500" fill="hold"/>
                                        <p:tgtEl>
                                          <p:spTgt spid="55"/>
                                        </p:tgtEl>
                                        <p:attrNameLst>
                                          <p:attrName>ppt_x</p:attrName>
                                        </p:attrNameLst>
                                      </p:cBhvr>
                                      <p:tavLst>
                                        <p:tav tm="0">
                                          <p:val>
                                            <p:strVal val="#ppt_x"/>
                                          </p:val>
                                        </p:tav>
                                        <p:tav tm="100000">
                                          <p:val>
                                            <p:strVal val="#ppt_x"/>
                                          </p:val>
                                        </p:tav>
                                      </p:tavLst>
                                    </p:anim>
                                    <p:anim calcmode="lin" valueType="num">
                                      <p:cBhvr additive="base">
                                        <p:cTn id="76"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56"/>
                                        </p:tgtEl>
                                        <p:attrNameLst>
                                          <p:attrName>style.visibility</p:attrName>
                                        </p:attrNameLst>
                                      </p:cBhvr>
                                      <p:to>
                                        <p:strVal val="visible"/>
                                      </p:to>
                                    </p:set>
                                    <p:anim calcmode="lin" valueType="num">
                                      <p:cBhvr additive="base">
                                        <p:cTn id="81" dur="500" fill="hold"/>
                                        <p:tgtEl>
                                          <p:spTgt spid="56"/>
                                        </p:tgtEl>
                                        <p:attrNameLst>
                                          <p:attrName>ppt_x</p:attrName>
                                        </p:attrNameLst>
                                      </p:cBhvr>
                                      <p:tavLst>
                                        <p:tav tm="0">
                                          <p:val>
                                            <p:strVal val="#ppt_x"/>
                                          </p:val>
                                        </p:tav>
                                        <p:tav tm="100000">
                                          <p:val>
                                            <p:strVal val="#ppt_x"/>
                                          </p:val>
                                        </p:tav>
                                      </p:tavLst>
                                    </p:anim>
                                    <p:anim calcmode="lin" valueType="num">
                                      <p:cBhvr additive="base">
                                        <p:cTn id="82" dur="500" fill="hold"/>
                                        <p:tgtEl>
                                          <p:spTgt spid="5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 calcmode="lin" valueType="num">
                                      <p:cBhvr additive="base">
                                        <p:cTn id="85" dur="500" fill="hold"/>
                                        <p:tgtEl>
                                          <p:spTgt spid="57"/>
                                        </p:tgtEl>
                                        <p:attrNameLst>
                                          <p:attrName>ppt_x</p:attrName>
                                        </p:attrNameLst>
                                      </p:cBhvr>
                                      <p:tavLst>
                                        <p:tav tm="0">
                                          <p:val>
                                            <p:strVal val="#ppt_x"/>
                                          </p:val>
                                        </p:tav>
                                        <p:tav tm="100000">
                                          <p:val>
                                            <p:strVal val="#ppt_x"/>
                                          </p:val>
                                        </p:tav>
                                      </p:tavLst>
                                    </p:anim>
                                    <p:anim calcmode="lin" valueType="num">
                                      <p:cBhvr additive="base">
                                        <p:cTn id="86" dur="500" fill="hold"/>
                                        <p:tgtEl>
                                          <p:spTgt spid="5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 calcmode="lin" valueType="num">
                                      <p:cBhvr additive="base">
                                        <p:cTn id="89" dur="500" fill="hold"/>
                                        <p:tgtEl>
                                          <p:spTgt spid="58"/>
                                        </p:tgtEl>
                                        <p:attrNameLst>
                                          <p:attrName>ppt_x</p:attrName>
                                        </p:attrNameLst>
                                      </p:cBhvr>
                                      <p:tavLst>
                                        <p:tav tm="0">
                                          <p:val>
                                            <p:strVal val="#ppt_x"/>
                                          </p:val>
                                        </p:tav>
                                        <p:tav tm="100000">
                                          <p:val>
                                            <p:strVal val="#ppt_x"/>
                                          </p:val>
                                        </p:tav>
                                      </p:tavLst>
                                    </p:anim>
                                    <p:anim calcmode="lin" valueType="num">
                                      <p:cBhvr additive="base">
                                        <p:cTn id="90" dur="500" fill="hold"/>
                                        <p:tgtEl>
                                          <p:spTgt spid="58"/>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68"/>
                                        </p:tgtEl>
                                        <p:attrNameLst>
                                          <p:attrName>style.visibility</p:attrName>
                                        </p:attrNameLst>
                                      </p:cBhvr>
                                      <p:to>
                                        <p:strVal val="visible"/>
                                      </p:to>
                                    </p:set>
                                    <p:anim calcmode="lin" valueType="num">
                                      <p:cBhvr additive="base">
                                        <p:cTn id="93" dur="500" fill="hold"/>
                                        <p:tgtEl>
                                          <p:spTgt spid="68"/>
                                        </p:tgtEl>
                                        <p:attrNameLst>
                                          <p:attrName>ppt_x</p:attrName>
                                        </p:attrNameLst>
                                      </p:cBhvr>
                                      <p:tavLst>
                                        <p:tav tm="0">
                                          <p:val>
                                            <p:strVal val="#ppt_x"/>
                                          </p:val>
                                        </p:tav>
                                        <p:tav tm="100000">
                                          <p:val>
                                            <p:strVal val="#ppt_x"/>
                                          </p:val>
                                        </p:tav>
                                      </p:tavLst>
                                    </p:anim>
                                    <p:anim calcmode="lin" valueType="num">
                                      <p:cBhvr additive="base">
                                        <p:cTn id="94" dur="500" fill="hold"/>
                                        <p:tgtEl>
                                          <p:spTgt spid="68"/>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anim calcmode="lin" valueType="num">
                                      <p:cBhvr additive="base">
                                        <p:cTn id="97" dur="500" fill="hold"/>
                                        <p:tgtEl>
                                          <p:spTgt spid="69"/>
                                        </p:tgtEl>
                                        <p:attrNameLst>
                                          <p:attrName>ppt_x</p:attrName>
                                        </p:attrNameLst>
                                      </p:cBhvr>
                                      <p:tavLst>
                                        <p:tav tm="0">
                                          <p:val>
                                            <p:strVal val="#ppt_x"/>
                                          </p:val>
                                        </p:tav>
                                        <p:tav tm="100000">
                                          <p:val>
                                            <p:strVal val="#ppt_x"/>
                                          </p:val>
                                        </p:tav>
                                      </p:tavLst>
                                    </p:anim>
                                    <p:anim calcmode="lin" valueType="num">
                                      <p:cBhvr additive="base">
                                        <p:cTn id="9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4" grpId="0" animBg="1"/>
      <p:bldP spid="45" grpId="0" animBg="1"/>
      <p:bldP spid="46" grpId="0" animBg="1"/>
      <p:bldP spid="47" grpId="0" animBg="1"/>
      <p:bldP spid="49" grpId="0"/>
      <p:bldP spid="50" grpId="0"/>
      <p:bldP spid="51" grpId="0"/>
      <p:bldP spid="52" grpId="0"/>
      <p:bldP spid="53" grpId="0"/>
      <p:bldP spid="54" grpId="0"/>
      <p:bldP spid="55" grpId="0"/>
      <p:bldP spid="56" grpId="0"/>
      <p:bldP spid="57" grpId="0"/>
      <p:bldP spid="58" grpId="0"/>
      <p:bldP spid="68" grpId="0"/>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9" name="Rectangle 8"/>
          <p:cNvSpPr/>
          <p:nvPr/>
        </p:nvSpPr>
        <p:spPr>
          <a:xfrm>
            <a:off x="4636730" y="115091"/>
            <a:ext cx="9220200" cy="923330"/>
          </a:xfrm>
          <a:prstGeom prst="rect">
            <a:avLst/>
          </a:prstGeom>
        </p:spPr>
        <p:txBody>
          <a:bodyPr wrap="square">
            <a:spAutoFit/>
          </a:bodyPr>
          <a:lstStyle/>
          <a:p>
            <a:pPr algn="ctr"/>
            <a:r>
              <a:rPr lang="en-US" sz="5400" dirty="0" smtClean="0">
                <a:solidFill>
                  <a:srgbClr val="64E688"/>
                </a:solidFill>
                <a:latin typeface="Fira Sans Bold" panose="020B0604020202020204" charset="0"/>
                <a:cs typeface="Times New Roman" panose="02020603050405020304" pitchFamily="18" charset="0"/>
              </a:rPr>
              <a:t>BIỂU ĐỒ USECASE</a:t>
            </a:r>
            <a:endParaRPr lang="en-US" sz="5400" dirty="0">
              <a:latin typeface="Fira Sans Bold" panose="020B0604020202020204" charset="0"/>
            </a:endParaRPr>
          </a:p>
        </p:txBody>
      </p:sp>
      <p:pic>
        <p:nvPicPr>
          <p:cNvPr id="16" name="Picture 15"/>
          <p:cNvPicPr>
            <a:picLocks noChangeAspect="1"/>
          </p:cNvPicPr>
          <p:nvPr/>
        </p:nvPicPr>
        <p:blipFill>
          <a:blip r:embed="rId2"/>
          <a:stretch>
            <a:fillRect/>
          </a:stretch>
        </p:blipFill>
        <p:spPr>
          <a:xfrm>
            <a:off x="4636730" y="1181100"/>
            <a:ext cx="9220199" cy="8229599"/>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576756"/>
            <a:ext cx="1447800" cy="1483425"/>
          </a:xfrm>
          <a:prstGeom prst="rect">
            <a:avLst/>
          </a:prstGeom>
        </p:spPr>
      </p:pic>
      <p:grpSp>
        <p:nvGrpSpPr>
          <p:cNvPr id="18" name="Group 2"/>
          <p:cNvGrpSpPr/>
          <p:nvPr/>
        </p:nvGrpSpPr>
        <p:grpSpPr>
          <a:xfrm>
            <a:off x="4419601" y="962268"/>
            <a:ext cx="9677399" cy="8677031"/>
            <a:chOff x="0" y="0"/>
            <a:chExt cx="25806498" cy="25463779"/>
          </a:xfrm>
        </p:grpSpPr>
        <p:sp>
          <p:nvSpPr>
            <p:cNvPr id="19" name="Freeform 3"/>
            <p:cNvSpPr/>
            <p:nvPr/>
          </p:nvSpPr>
          <p:spPr>
            <a:xfrm>
              <a:off x="0" y="0"/>
              <a:ext cx="25806498" cy="25463779"/>
            </a:xfrm>
            <a:custGeom>
              <a:avLst/>
              <a:gdLst/>
              <a:ahLst/>
              <a:cxnLst/>
              <a:rect l="l" t="t" r="r" b="b"/>
              <a:pathLst>
                <a:path w="25806498" h="25463779">
                  <a:moveTo>
                    <a:pt x="25682039" y="59690"/>
                  </a:moveTo>
                  <a:cubicBezTo>
                    <a:pt x="25717598" y="59690"/>
                    <a:pt x="25746808" y="88900"/>
                    <a:pt x="25746808" y="124460"/>
                  </a:cubicBezTo>
                  <a:lnTo>
                    <a:pt x="25746808" y="25339318"/>
                  </a:lnTo>
                  <a:cubicBezTo>
                    <a:pt x="25746808" y="25374879"/>
                    <a:pt x="25717598" y="25404088"/>
                    <a:pt x="25682039" y="25404088"/>
                  </a:cubicBezTo>
                  <a:lnTo>
                    <a:pt x="124460" y="25404088"/>
                  </a:lnTo>
                  <a:cubicBezTo>
                    <a:pt x="88900" y="25404088"/>
                    <a:pt x="59690" y="25374879"/>
                    <a:pt x="59690" y="25339318"/>
                  </a:cubicBezTo>
                  <a:lnTo>
                    <a:pt x="59690" y="124460"/>
                  </a:lnTo>
                  <a:cubicBezTo>
                    <a:pt x="59690" y="88900"/>
                    <a:pt x="88900" y="59690"/>
                    <a:pt x="124460" y="59690"/>
                  </a:cubicBezTo>
                  <a:lnTo>
                    <a:pt x="25682039" y="59690"/>
                  </a:lnTo>
                  <a:moveTo>
                    <a:pt x="25682039" y="0"/>
                  </a:moveTo>
                  <a:lnTo>
                    <a:pt x="124460" y="0"/>
                  </a:lnTo>
                  <a:cubicBezTo>
                    <a:pt x="55880" y="0"/>
                    <a:pt x="0" y="55880"/>
                    <a:pt x="0" y="124460"/>
                  </a:cubicBezTo>
                  <a:lnTo>
                    <a:pt x="0" y="25339318"/>
                  </a:lnTo>
                  <a:cubicBezTo>
                    <a:pt x="0" y="25407899"/>
                    <a:pt x="55880" y="25463779"/>
                    <a:pt x="124460" y="25463779"/>
                  </a:cubicBezTo>
                  <a:lnTo>
                    <a:pt x="25682039" y="25463779"/>
                  </a:lnTo>
                  <a:cubicBezTo>
                    <a:pt x="25750619" y="25463779"/>
                    <a:pt x="25806498" y="25407899"/>
                    <a:pt x="25806498" y="25339318"/>
                  </a:cubicBezTo>
                  <a:lnTo>
                    <a:pt x="25806498" y="124460"/>
                  </a:lnTo>
                  <a:cubicBezTo>
                    <a:pt x="25806498" y="55880"/>
                    <a:pt x="25750619" y="0"/>
                    <a:pt x="25682039" y="0"/>
                  </a:cubicBezTo>
                  <a:close/>
                </a:path>
              </a:pathLst>
            </a:custGeom>
            <a:solidFill>
              <a:srgbClr val="64E688">
                <a:alpha val="49804"/>
              </a:srgbClr>
            </a:solidFill>
          </p:spPr>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2938842" y="1230047"/>
            <a:ext cx="13596558" cy="8620814"/>
            <a:chOff x="0" y="0"/>
            <a:chExt cx="25806498" cy="25463779"/>
          </a:xfrm>
        </p:grpSpPr>
        <p:sp>
          <p:nvSpPr>
            <p:cNvPr id="3" name="Freeform 3"/>
            <p:cNvSpPr/>
            <p:nvPr/>
          </p:nvSpPr>
          <p:spPr>
            <a:xfrm>
              <a:off x="0" y="0"/>
              <a:ext cx="25806498" cy="25463779"/>
            </a:xfrm>
            <a:custGeom>
              <a:avLst/>
              <a:gdLst/>
              <a:ahLst/>
              <a:cxnLst/>
              <a:rect l="l" t="t" r="r" b="b"/>
              <a:pathLst>
                <a:path w="25806498" h="25463779">
                  <a:moveTo>
                    <a:pt x="25682039" y="59690"/>
                  </a:moveTo>
                  <a:cubicBezTo>
                    <a:pt x="25717598" y="59690"/>
                    <a:pt x="25746808" y="88900"/>
                    <a:pt x="25746808" y="124460"/>
                  </a:cubicBezTo>
                  <a:lnTo>
                    <a:pt x="25746808" y="25339318"/>
                  </a:lnTo>
                  <a:cubicBezTo>
                    <a:pt x="25746808" y="25374879"/>
                    <a:pt x="25717598" y="25404088"/>
                    <a:pt x="25682039" y="25404088"/>
                  </a:cubicBezTo>
                  <a:lnTo>
                    <a:pt x="124460" y="25404088"/>
                  </a:lnTo>
                  <a:cubicBezTo>
                    <a:pt x="88900" y="25404088"/>
                    <a:pt x="59690" y="25374879"/>
                    <a:pt x="59690" y="25339318"/>
                  </a:cubicBezTo>
                  <a:lnTo>
                    <a:pt x="59690" y="124460"/>
                  </a:lnTo>
                  <a:cubicBezTo>
                    <a:pt x="59690" y="88900"/>
                    <a:pt x="88900" y="59690"/>
                    <a:pt x="124460" y="59690"/>
                  </a:cubicBezTo>
                  <a:lnTo>
                    <a:pt x="25682039" y="59690"/>
                  </a:lnTo>
                  <a:moveTo>
                    <a:pt x="25682039" y="0"/>
                  </a:moveTo>
                  <a:lnTo>
                    <a:pt x="124460" y="0"/>
                  </a:lnTo>
                  <a:cubicBezTo>
                    <a:pt x="55880" y="0"/>
                    <a:pt x="0" y="55880"/>
                    <a:pt x="0" y="124460"/>
                  </a:cubicBezTo>
                  <a:lnTo>
                    <a:pt x="0" y="25339318"/>
                  </a:lnTo>
                  <a:cubicBezTo>
                    <a:pt x="0" y="25407899"/>
                    <a:pt x="55880" y="25463779"/>
                    <a:pt x="124460" y="25463779"/>
                  </a:cubicBezTo>
                  <a:lnTo>
                    <a:pt x="25682039" y="25463779"/>
                  </a:lnTo>
                  <a:cubicBezTo>
                    <a:pt x="25750619" y="25463779"/>
                    <a:pt x="25806498" y="25407899"/>
                    <a:pt x="25806498" y="25339318"/>
                  </a:cubicBezTo>
                  <a:lnTo>
                    <a:pt x="25806498" y="124460"/>
                  </a:lnTo>
                  <a:cubicBezTo>
                    <a:pt x="25806498" y="55880"/>
                    <a:pt x="25750619" y="0"/>
                    <a:pt x="25682039" y="0"/>
                  </a:cubicBezTo>
                  <a:close/>
                </a:path>
              </a:pathLst>
            </a:custGeom>
            <a:solidFill>
              <a:srgbClr val="64E688">
                <a:alpha val="49804"/>
              </a:srgbClr>
            </a:solidFill>
          </p:spPr>
        </p:sp>
      </p:grpSp>
      <p:grpSp>
        <p:nvGrpSpPr>
          <p:cNvPr id="6" name="Group 6"/>
          <p:cNvGrpSpPr/>
          <p:nvPr/>
        </p:nvGrpSpPr>
        <p:grpSpPr>
          <a:xfrm>
            <a:off x="1480072" y="1841018"/>
            <a:ext cx="7138441" cy="5261232"/>
            <a:chOff x="0" y="0"/>
            <a:chExt cx="9517921" cy="7014975"/>
          </a:xfrm>
        </p:grpSpPr>
        <p:sp>
          <p:nvSpPr>
            <p:cNvPr id="7" name="TextBox 7"/>
            <p:cNvSpPr txBox="1"/>
            <p:nvPr/>
          </p:nvSpPr>
          <p:spPr>
            <a:xfrm>
              <a:off x="0" y="0"/>
              <a:ext cx="9517921" cy="1195115"/>
            </a:xfrm>
            <a:prstGeom prst="rect">
              <a:avLst/>
            </a:prstGeom>
          </p:spPr>
          <p:txBody>
            <a:bodyPr lIns="0" tIns="0" rIns="0" bIns="0" rtlCol="0" anchor="t">
              <a:spAutoFit/>
            </a:bodyPr>
            <a:lstStyle/>
            <a:p>
              <a:pPr algn="l">
                <a:lnSpc>
                  <a:spcPts val="7199"/>
                </a:lnSpc>
              </a:pPr>
              <a:endParaRPr lang="en-US" sz="5999" dirty="0">
                <a:solidFill>
                  <a:srgbClr val="FFFFFF"/>
                </a:solidFill>
                <a:latin typeface="Fira Sans Ultra-Bold"/>
              </a:endParaRPr>
            </a:p>
          </p:txBody>
        </p:sp>
        <p:sp>
          <p:nvSpPr>
            <p:cNvPr id="8" name="TextBox 8"/>
            <p:cNvSpPr txBox="1"/>
            <p:nvPr/>
          </p:nvSpPr>
          <p:spPr>
            <a:xfrm>
              <a:off x="0" y="4291830"/>
              <a:ext cx="9517921" cy="646759"/>
            </a:xfrm>
            <a:prstGeom prst="rect">
              <a:avLst/>
            </a:prstGeom>
          </p:spPr>
          <p:txBody>
            <a:bodyPr lIns="0" tIns="0" rIns="0" bIns="0" rtlCol="0" anchor="t">
              <a:spAutoFit/>
            </a:bodyPr>
            <a:lstStyle/>
            <a:p>
              <a:pPr algn="l">
                <a:lnSpc>
                  <a:spcPts val="4059"/>
                </a:lnSpc>
              </a:pPr>
              <a:endParaRPr lang="en-US" sz="2899" dirty="0">
                <a:solidFill>
                  <a:srgbClr val="64E688"/>
                </a:solidFill>
                <a:latin typeface="Clear Sans"/>
              </a:endParaRPr>
            </a:p>
          </p:txBody>
        </p:sp>
        <p:sp>
          <p:nvSpPr>
            <p:cNvPr id="9" name="TextBox 9"/>
            <p:cNvSpPr txBox="1"/>
            <p:nvPr/>
          </p:nvSpPr>
          <p:spPr>
            <a:xfrm>
              <a:off x="0" y="6469184"/>
              <a:ext cx="9517921" cy="545791"/>
            </a:xfrm>
            <a:prstGeom prst="rect">
              <a:avLst/>
            </a:prstGeom>
          </p:spPr>
          <p:txBody>
            <a:bodyPr lIns="0" tIns="0" rIns="0" bIns="0" rtlCol="0" anchor="t">
              <a:spAutoFit/>
            </a:bodyPr>
            <a:lstStyle/>
            <a:p>
              <a:pPr algn="l">
                <a:lnSpc>
                  <a:spcPts val="3487"/>
                </a:lnSpc>
              </a:pPr>
              <a:endParaRPr lang="en-US" sz="2325" dirty="0">
                <a:solidFill>
                  <a:srgbClr val="FFFFFF"/>
                </a:solidFill>
                <a:latin typeface="Clear Sans"/>
              </a:endParaRPr>
            </a:p>
          </p:txBody>
        </p:sp>
      </p:gr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24" y="465494"/>
            <a:ext cx="1458770" cy="1485900"/>
          </a:xfrm>
          <a:prstGeom prst="rect">
            <a:avLst/>
          </a:prstGeom>
        </p:spPr>
      </p:pic>
      <p:sp>
        <p:nvSpPr>
          <p:cNvPr id="13" name="Rectangle 12"/>
          <p:cNvSpPr/>
          <p:nvPr/>
        </p:nvSpPr>
        <p:spPr>
          <a:xfrm>
            <a:off x="4822221" y="356584"/>
            <a:ext cx="9829800" cy="923330"/>
          </a:xfrm>
          <a:prstGeom prst="rect">
            <a:avLst/>
          </a:prstGeom>
        </p:spPr>
        <p:txBody>
          <a:bodyPr wrap="square">
            <a:spAutoFit/>
          </a:bodyPr>
          <a:lstStyle/>
          <a:p>
            <a:pPr algn="ctr"/>
            <a:r>
              <a:rPr lang="en-US" sz="5400" dirty="0" smtClean="0">
                <a:solidFill>
                  <a:srgbClr val="64E688"/>
                </a:solidFill>
                <a:latin typeface="Fira Sans Bold" panose="020B0604020202020204" charset="0"/>
                <a:cs typeface="Times New Roman" panose="02020603050405020304" pitchFamily="18" charset="0"/>
              </a:rPr>
              <a:t>CƠ SỞ DỮ LIỆU</a:t>
            </a:r>
            <a:endParaRPr lang="en-US" sz="5400" dirty="0">
              <a:latin typeface="Fira Sans Bold" panose="020B0604020202020204" charset="0"/>
            </a:endParaRPr>
          </a:p>
        </p:txBody>
      </p:sp>
      <p:pic>
        <p:nvPicPr>
          <p:cNvPr id="14" name="Picture 13"/>
          <p:cNvPicPr>
            <a:picLocks noChangeAspect="1"/>
          </p:cNvPicPr>
          <p:nvPr/>
        </p:nvPicPr>
        <p:blipFill>
          <a:blip r:embed="rId3"/>
          <a:stretch>
            <a:fillRect/>
          </a:stretch>
        </p:blipFill>
        <p:spPr>
          <a:xfrm>
            <a:off x="3351864" y="1485901"/>
            <a:ext cx="12802535" cy="799809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3" name="Group 3"/>
          <p:cNvGrpSpPr/>
          <p:nvPr/>
        </p:nvGrpSpPr>
        <p:grpSpPr>
          <a:xfrm>
            <a:off x="1703919" y="2520193"/>
            <a:ext cx="10624757" cy="5246614"/>
            <a:chOff x="0" y="0"/>
            <a:chExt cx="41358138" cy="20423074"/>
          </a:xfrm>
        </p:grpSpPr>
        <p:sp>
          <p:nvSpPr>
            <p:cNvPr id="4" name="Freeform 4"/>
            <p:cNvSpPr/>
            <p:nvPr/>
          </p:nvSpPr>
          <p:spPr>
            <a:xfrm>
              <a:off x="0" y="0"/>
              <a:ext cx="41358139" cy="20423074"/>
            </a:xfrm>
            <a:custGeom>
              <a:avLst/>
              <a:gdLst/>
              <a:ahLst/>
              <a:cxnLst/>
              <a:rect l="l" t="t" r="r" b="b"/>
              <a:pathLst>
                <a:path w="41358139" h="20423074">
                  <a:moveTo>
                    <a:pt x="41233678" y="59690"/>
                  </a:moveTo>
                  <a:cubicBezTo>
                    <a:pt x="41269239" y="59690"/>
                    <a:pt x="41298447" y="88900"/>
                    <a:pt x="41298447" y="124460"/>
                  </a:cubicBezTo>
                  <a:lnTo>
                    <a:pt x="41298447" y="20298614"/>
                  </a:lnTo>
                  <a:cubicBezTo>
                    <a:pt x="41298447" y="20334174"/>
                    <a:pt x="41269239" y="20363385"/>
                    <a:pt x="41233678" y="20363385"/>
                  </a:cubicBezTo>
                  <a:lnTo>
                    <a:pt x="124460" y="20363385"/>
                  </a:lnTo>
                  <a:cubicBezTo>
                    <a:pt x="88900" y="20363385"/>
                    <a:pt x="59690" y="20334174"/>
                    <a:pt x="59690" y="20298614"/>
                  </a:cubicBezTo>
                  <a:lnTo>
                    <a:pt x="59690" y="124460"/>
                  </a:lnTo>
                  <a:cubicBezTo>
                    <a:pt x="59690" y="88900"/>
                    <a:pt x="88900" y="59690"/>
                    <a:pt x="124460" y="59690"/>
                  </a:cubicBezTo>
                  <a:lnTo>
                    <a:pt x="41233678" y="59690"/>
                  </a:lnTo>
                  <a:moveTo>
                    <a:pt x="41233678" y="0"/>
                  </a:moveTo>
                  <a:lnTo>
                    <a:pt x="124460" y="0"/>
                  </a:lnTo>
                  <a:cubicBezTo>
                    <a:pt x="55880" y="0"/>
                    <a:pt x="0" y="55880"/>
                    <a:pt x="0" y="124460"/>
                  </a:cubicBezTo>
                  <a:lnTo>
                    <a:pt x="0" y="20298614"/>
                  </a:lnTo>
                  <a:cubicBezTo>
                    <a:pt x="0" y="20367194"/>
                    <a:pt x="55880" y="20423074"/>
                    <a:pt x="124460" y="20423074"/>
                  </a:cubicBezTo>
                  <a:lnTo>
                    <a:pt x="41233678" y="20423074"/>
                  </a:lnTo>
                  <a:cubicBezTo>
                    <a:pt x="41302257" y="20423074"/>
                    <a:pt x="41358139" y="20367194"/>
                    <a:pt x="41358139" y="20298614"/>
                  </a:cubicBezTo>
                  <a:lnTo>
                    <a:pt x="41358139" y="124460"/>
                  </a:lnTo>
                  <a:cubicBezTo>
                    <a:pt x="41358139" y="55880"/>
                    <a:pt x="41302257" y="0"/>
                    <a:pt x="41233678" y="0"/>
                  </a:cubicBezTo>
                  <a:close/>
                </a:path>
              </a:pathLst>
            </a:custGeom>
            <a:solidFill>
              <a:srgbClr val="64E688">
                <a:alpha val="49804"/>
              </a:srgbClr>
            </a:solidFill>
          </p:spPr>
        </p:sp>
      </p:grpSp>
      <p:sp>
        <p:nvSpPr>
          <p:cNvPr id="7" name="TextBox 7"/>
          <p:cNvSpPr txBox="1"/>
          <p:nvPr/>
        </p:nvSpPr>
        <p:spPr>
          <a:xfrm>
            <a:off x="2209800" y="2674932"/>
            <a:ext cx="13182600" cy="3488134"/>
          </a:xfrm>
          <a:prstGeom prst="rect">
            <a:avLst/>
          </a:prstGeom>
        </p:spPr>
        <p:txBody>
          <a:bodyPr wrap="square" lIns="0" tIns="0" rIns="0" bIns="0" rtlCol="0" anchor="t">
            <a:spAutoFit/>
          </a:bodyPr>
          <a:lstStyle/>
          <a:p>
            <a:pPr algn="l">
              <a:lnSpc>
                <a:spcPts val="13619"/>
              </a:lnSpc>
            </a:pPr>
            <a:r>
              <a:rPr lang="en-US" sz="11349" dirty="0" smtClean="0">
                <a:solidFill>
                  <a:srgbClr val="64E688"/>
                </a:solidFill>
                <a:latin typeface="Fira Sans Ultra-Bold"/>
              </a:rPr>
              <a:t>DEMO CHƯƠNG TRÌNH</a:t>
            </a:r>
            <a:endParaRPr lang="en-US" sz="11349" dirty="0">
              <a:solidFill>
                <a:srgbClr val="64E688"/>
              </a:solidFill>
              <a:latin typeface="Fira Sans Ultra-Bold"/>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19100"/>
            <a:ext cx="1458770" cy="14859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849530"/>
            <a:ext cx="6362700" cy="4901730"/>
            <a:chOff x="0" y="0"/>
            <a:chExt cx="19016997" cy="19080574"/>
          </a:xfrm>
        </p:grpSpPr>
        <p:sp>
          <p:nvSpPr>
            <p:cNvPr id="3" name="Freeform 3"/>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64E688">
                <a:alpha val="49804"/>
              </a:srgbClr>
            </a:solidFill>
          </p:spPr>
        </p:sp>
      </p:grpSp>
      <p:grpSp>
        <p:nvGrpSpPr>
          <p:cNvPr id="4" name="Group 4"/>
          <p:cNvGrpSpPr/>
          <p:nvPr/>
        </p:nvGrpSpPr>
        <p:grpSpPr>
          <a:xfrm>
            <a:off x="8077200" y="2849529"/>
            <a:ext cx="6526466" cy="4901731"/>
            <a:chOff x="0" y="0"/>
            <a:chExt cx="19016997" cy="19080574"/>
          </a:xfrm>
        </p:grpSpPr>
        <p:sp>
          <p:nvSpPr>
            <p:cNvPr id="5" name="Freeform 5"/>
            <p:cNvSpPr/>
            <p:nvPr/>
          </p:nvSpPr>
          <p:spPr>
            <a:xfrm>
              <a:off x="0" y="0"/>
              <a:ext cx="19016997" cy="19080575"/>
            </a:xfrm>
            <a:custGeom>
              <a:avLst/>
              <a:gdLst/>
              <a:ahLst/>
              <a:cxnLst/>
              <a:rect l="l" t="t" r="r" b="b"/>
              <a:pathLst>
                <a:path w="19016997" h="19080575">
                  <a:moveTo>
                    <a:pt x="18892537" y="59690"/>
                  </a:moveTo>
                  <a:cubicBezTo>
                    <a:pt x="18928097" y="59690"/>
                    <a:pt x="18957306" y="88900"/>
                    <a:pt x="18957306" y="124460"/>
                  </a:cubicBezTo>
                  <a:lnTo>
                    <a:pt x="18957306" y="18956114"/>
                  </a:lnTo>
                  <a:cubicBezTo>
                    <a:pt x="18957306" y="18991675"/>
                    <a:pt x="18928097" y="19020884"/>
                    <a:pt x="18892537" y="19020884"/>
                  </a:cubicBezTo>
                  <a:lnTo>
                    <a:pt x="124460" y="19020884"/>
                  </a:lnTo>
                  <a:cubicBezTo>
                    <a:pt x="88900" y="19020884"/>
                    <a:pt x="59690" y="18991675"/>
                    <a:pt x="59690" y="18956114"/>
                  </a:cubicBezTo>
                  <a:lnTo>
                    <a:pt x="59690" y="124460"/>
                  </a:lnTo>
                  <a:cubicBezTo>
                    <a:pt x="59690" y="88900"/>
                    <a:pt x="88900" y="59690"/>
                    <a:pt x="124460" y="59690"/>
                  </a:cubicBezTo>
                  <a:lnTo>
                    <a:pt x="18892537" y="59690"/>
                  </a:lnTo>
                  <a:moveTo>
                    <a:pt x="18892537" y="0"/>
                  </a:moveTo>
                  <a:lnTo>
                    <a:pt x="124460" y="0"/>
                  </a:lnTo>
                  <a:cubicBezTo>
                    <a:pt x="55880" y="0"/>
                    <a:pt x="0" y="55880"/>
                    <a:pt x="0" y="124460"/>
                  </a:cubicBezTo>
                  <a:lnTo>
                    <a:pt x="0" y="18956114"/>
                  </a:lnTo>
                  <a:cubicBezTo>
                    <a:pt x="0" y="19024695"/>
                    <a:pt x="55880" y="19080575"/>
                    <a:pt x="124460" y="19080575"/>
                  </a:cubicBezTo>
                  <a:lnTo>
                    <a:pt x="18892537" y="19080575"/>
                  </a:lnTo>
                  <a:cubicBezTo>
                    <a:pt x="18961117" y="19080575"/>
                    <a:pt x="19016997" y="19024695"/>
                    <a:pt x="19016997" y="18956114"/>
                  </a:cubicBezTo>
                  <a:lnTo>
                    <a:pt x="19016997" y="124460"/>
                  </a:lnTo>
                  <a:cubicBezTo>
                    <a:pt x="19016997" y="55880"/>
                    <a:pt x="18961117" y="0"/>
                    <a:pt x="18892537" y="0"/>
                  </a:cubicBezTo>
                  <a:close/>
                </a:path>
              </a:pathLst>
            </a:custGeom>
            <a:solidFill>
              <a:srgbClr val="FFFFFF">
                <a:alpha val="49804"/>
              </a:srgbClr>
            </a:solidFill>
          </p:spPr>
        </p:sp>
      </p:grpSp>
      <p:grpSp>
        <p:nvGrpSpPr>
          <p:cNvPr id="12" name="Group 12"/>
          <p:cNvGrpSpPr/>
          <p:nvPr/>
        </p:nvGrpSpPr>
        <p:grpSpPr>
          <a:xfrm>
            <a:off x="1739243" y="595003"/>
            <a:ext cx="16548757" cy="1090042"/>
            <a:chOff x="0" y="1188396"/>
            <a:chExt cx="22065008" cy="1453390"/>
          </a:xfrm>
        </p:grpSpPr>
        <p:sp>
          <p:nvSpPr>
            <p:cNvPr id="13" name="TextBox 13"/>
            <p:cNvSpPr txBox="1"/>
            <p:nvPr/>
          </p:nvSpPr>
          <p:spPr>
            <a:xfrm>
              <a:off x="5951986" y="1188396"/>
              <a:ext cx="16113022" cy="1453390"/>
            </a:xfrm>
            <a:prstGeom prst="rect">
              <a:avLst/>
            </a:prstGeom>
          </p:spPr>
          <p:txBody>
            <a:bodyPr lIns="0" tIns="0" rIns="0" bIns="0" rtlCol="0" anchor="t">
              <a:spAutoFit/>
            </a:bodyPr>
            <a:lstStyle/>
            <a:p>
              <a:pPr algn="l">
                <a:lnSpc>
                  <a:spcPts val="8519"/>
                </a:lnSpc>
              </a:pPr>
              <a:r>
                <a:rPr lang="en-US" sz="7099" dirty="0" smtClean="0">
                  <a:solidFill>
                    <a:srgbClr val="64E688"/>
                  </a:solidFill>
                  <a:latin typeface="Fira Sans Ultra-Bold"/>
                </a:rPr>
                <a:t>KẾT QUẢ</a:t>
              </a:r>
              <a:endParaRPr lang="en-US" sz="7099" dirty="0">
                <a:solidFill>
                  <a:srgbClr val="64E688"/>
                </a:solidFill>
                <a:latin typeface="Fira Sans Ultra-Bold"/>
              </a:endParaRPr>
            </a:p>
          </p:txBody>
        </p:sp>
        <p:sp>
          <p:nvSpPr>
            <p:cNvPr id="14" name="TextBox 14"/>
            <p:cNvSpPr txBox="1"/>
            <p:nvPr/>
          </p:nvSpPr>
          <p:spPr>
            <a:xfrm>
              <a:off x="0" y="1786943"/>
              <a:ext cx="16113022" cy="532368"/>
            </a:xfrm>
            <a:prstGeom prst="rect">
              <a:avLst/>
            </a:prstGeom>
          </p:spPr>
          <p:txBody>
            <a:bodyPr lIns="0" tIns="0" rIns="0" bIns="0" rtlCol="0" anchor="t">
              <a:spAutoFit/>
            </a:bodyPr>
            <a:lstStyle/>
            <a:p>
              <a:pPr algn="l">
                <a:lnSpc>
                  <a:spcPts val="3599"/>
                </a:lnSpc>
              </a:pPr>
              <a:endParaRPr dirty="0"/>
            </a:p>
          </p:txBody>
        </p:sp>
      </p:grpSp>
      <p:grpSp>
        <p:nvGrpSpPr>
          <p:cNvPr id="15" name="Group 15"/>
          <p:cNvGrpSpPr/>
          <p:nvPr/>
        </p:nvGrpSpPr>
        <p:grpSpPr>
          <a:xfrm>
            <a:off x="1143001" y="3261780"/>
            <a:ext cx="5558300" cy="3662142"/>
            <a:chOff x="-386663" y="-4356439"/>
            <a:chExt cx="8356388" cy="3357420"/>
          </a:xfrm>
        </p:grpSpPr>
        <p:sp>
          <p:nvSpPr>
            <p:cNvPr id="16" name="TextBox 16"/>
            <p:cNvSpPr txBox="1"/>
            <p:nvPr/>
          </p:nvSpPr>
          <p:spPr>
            <a:xfrm>
              <a:off x="1138852" y="-4356439"/>
              <a:ext cx="5297739" cy="621965"/>
            </a:xfrm>
            <a:prstGeom prst="rect">
              <a:avLst/>
            </a:prstGeom>
          </p:spPr>
          <p:txBody>
            <a:bodyPr lIns="0" tIns="0" rIns="0" bIns="0" rtlCol="0" anchor="t">
              <a:spAutoFit/>
            </a:bodyPr>
            <a:lstStyle/>
            <a:p>
              <a:pPr algn="l">
                <a:lnSpc>
                  <a:spcPts val="3640"/>
                </a:lnSpc>
              </a:pPr>
              <a:r>
                <a:rPr lang="en-US" sz="4000" dirty="0" err="1" smtClean="0">
                  <a:solidFill>
                    <a:srgbClr val="FFFFFF"/>
                  </a:solidFill>
                  <a:latin typeface="Times New Roman" panose="02020603050405020304" pitchFamily="18" charset="0"/>
                  <a:cs typeface="Times New Roman" panose="02020603050405020304" pitchFamily="18" charset="0"/>
                </a:rPr>
                <a:t>Hạn</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chế</a:t>
              </a:r>
              <a:endParaRPr lang="en-US" sz="4000" dirty="0">
                <a:solidFill>
                  <a:srgbClr val="FFFFFF"/>
                </a:solidFill>
                <a:latin typeface="Times New Roman" panose="02020603050405020304" pitchFamily="18" charset="0"/>
                <a:cs typeface="Times New Roman" panose="02020603050405020304" pitchFamily="18" charset="0"/>
              </a:endParaRPr>
            </a:p>
          </p:txBody>
        </p:sp>
        <p:sp>
          <p:nvSpPr>
            <p:cNvPr id="17" name="TextBox 17"/>
            <p:cNvSpPr txBox="1"/>
            <p:nvPr/>
          </p:nvSpPr>
          <p:spPr>
            <a:xfrm>
              <a:off x="-386663" y="-3185812"/>
              <a:ext cx="8356388" cy="2186793"/>
            </a:xfrm>
            <a:prstGeom prst="rect">
              <a:avLst/>
            </a:prstGeom>
          </p:spPr>
          <p:txBody>
            <a:bodyPr wrap="square" lIns="0" tIns="0" rIns="0" bIns="0" rtlCol="0" anchor="t">
              <a:spAutoFit/>
            </a:bodyPr>
            <a:lstStyle/>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Website </a:t>
              </a:r>
              <a:r>
                <a:rPr lang="en-US" sz="2800" dirty="0" err="1" smtClean="0">
                  <a:solidFill>
                    <a:srgbClr val="FFFFFF"/>
                  </a:solidFill>
                  <a:latin typeface="Times New Roman" panose="02020603050405020304" pitchFamily="18" charset="0"/>
                  <a:cs typeface="Times New Roman" panose="02020603050405020304" pitchFamily="18" charset="0"/>
                </a:rPr>
                <a:t>chưa</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bảo</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mật</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cao</a:t>
              </a:r>
              <a:endParaRPr lang="en-US" sz="2800" dirty="0" smtClean="0">
                <a:solidFill>
                  <a:srgbClr val="FFFFFF"/>
                </a:solidFill>
                <a:latin typeface="Times New Roman" panose="02020603050405020304" pitchFamily="18" charset="0"/>
                <a:cs typeface="Times New Roman" panose="02020603050405020304" pitchFamily="18" charset="0"/>
              </a:endParaRPr>
            </a:p>
            <a:p>
              <a:pPr algn="l">
                <a:lnSpc>
                  <a:spcPts val="3079"/>
                </a:lnSpc>
              </a:pPr>
              <a:endParaRPr lang="en-US" sz="2800" dirty="0">
                <a:solidFill>
                  <a:srgbClr val="FFFFFF"/>
                </a:solidFill>
                <a:latin typeface="Times New Roman" panose="02020603050405020304" pitchFamily="18" charset="0"/>
                <a:cs typeface="Times New Roman" panose="02020603050405020304" pitchFamily="18" charset="0"/>
              </a:endParaRPr>
            </a:p>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Thiếu</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xác</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thực</a:t>
              </a:r>
              <a:r>
                <a:rPr lang="en-US" sz="2800" dirty="0" smtClean="0">
                  <a:solidFill>
                    <a:srgbClr val="FFFFFF"/>
                  </a:solidFill>
                  <a:latin typeface="Times New Roman" panose="02020603050405020304" pitchFamily="18" charset="0"/>
                  <a:cs typeface="Times New Roman" panose="02020603050405020304" pitchFamily="18" charset="0"/>
                </a:rPr>
                <a:t> email</a:t>
              </a:r>
            </a:p>
            <a:p>
              <a:pPr algn="l">
                <a:lnSpc>
                  <a:spcPts val="3079"/>
                </a:lnSpc>
              </a:pPr>
              <a:endParaRPr lang="en-US" sz="2800" dirty="0" smtClean="0">
                <a:solidFill>
                  <a:srgbClr val="FFFFFF"/>
                </a:solidFill>
                <a:latin typeface="Times New Roman" panose="02020603050405020304" pitchFamily="18" charset="0"/>
                <a:cs typeface="Times New Roman" panose="02020603050405020304" pitchFamily="18" charset="0"/>
              </a:endParaRPr>
            </a:p>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Thiếu</a:t>
              </a:r>
              <a:r>
                <a:rPr lang="en-US" sz="2800" dirty="0" smtClean="0">
                  <a:solidFill>
                    <a:srgbClr val="FFFFFF"/>
                  </a:solidFill>
                  <a:latin typeface="Times New Roman" panose="02020603050405020304" pitchFamily="18" charset="0"/>
                  <a:cs typeface="Times New Roman" panose="02020603050405020304" pitchFamily="18" charset="0"/>
                </a:rPr>
                <a:t> chat bot</a:t>
              </a:r>
            </a:p>
            <a:p>
              <a:pPr algn="l">
                <a:lnSpc>
                  <a:spcPts val="3079"/>
                </a:lnSpc>
              </a:pPr>
              <a:endParaRPr lang="en-US" sz="2200" dirty="0">
                <a:solidFill>
                  <a:srgbClr val="FFFFFF"/>
                </a:solidFill>
                <a:latin typeface="Clear Sans"/>
              </a:endParaRPr>
            </a:p>
          </p:txBody>
        </p:sp>
      </p:grpSp>
      <p:grpSp>
        <p:nvGrpSpPr>
          <p:cNvPr id="18" name="Group 18"/>
          <p:cNvGrpSpPr/>
          <p:nvPr/>
        </p:nvGrpSpPr>
        <p:grpSpPr>
          <a:xfrm>
            <a:off x="8433201" y="3129703"/>
            <a:ext cx="8279582" cy="3298300"/>
            <a:chOff x="-678744" y="-44873"/>
            <a:chExt cx="11033747" cy="4397732"/>
          </a:xfrm>
        </p:grpSpPr>
        <p:sp>
          <p:nvSpPr>
            <p:cNvPr id="19" name="TextBox 19"/>
            <p:cNvSpPr txBox="1"/>
            <p:nvPr/>
          </p:nvSpPr>
          <p:spPr>
            <a:xfrm>
              <a:off x="0" y="-44873"/>
              <a:ext cx="5297739" cy="621965"/>
            </a:xfrm>
            <a:prstGeom prst="rect">
              <a:avLst/>
            </a:prstGeom>
          </p:spPr>
          <p:txBody>
            <a:bodyPr lIns="0" tIns="0" rIns="0" bIns="0" rtlCol="0" anchor="t">
              <a:spAutoFit/>
            </a:bodyPr>
            <a:lstStyle/>
            <a:p>
              <a:pPr algn="l">
                <a:lnSpc>
                  <a:spcPts val="3640"/>
                </a:lnSpc>
              </a:pPr>
              <a:r>
                <a:rPr lang="en-US" sz="4000" dirty="0" err="1" smtClean="0">
                  <a:solidFill>
                    <a:srgbClr val="FFFFFF"/>
                  </a:solidFill>
                  <a:latin typeface="Times New Roman" panose="02020603050405020304" pitchFamily="18" charset="0"/>
                  <a:cs typeface="Times New Roman" panose="02020603050405020304" pitchFamily="18" charset="0"/>
                </a:rPr>
                <a:t>Hướng</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phát</a:t>
              </a:r>
              <a:r>
                <a:rPr lang="en-US" sz="4000" dirty="0" smtClean="0">
                  <a:solidFill>
                    <a:srgbClr val="FFFFFF"/>
                  </a:solidFill>
                  <a:latin typeface="Times New Roman" panose="02020603050405020304" pitchFamily="18" charset="0"/>
                  <a:cs typeface="Times New Roman" panose="02020603050405020304" pitchFamily="18" charset="0"/>
                </a:rPr>
                <a:t> </a:t>
              </a:r>
              <a:r>
                <a:rPr lang="en-US" sz="4000" dirty="0" err="1" smtClean="0">
                  <a:solidFill>
                    <a:srgbClr val="FFFFFF"/>
                  </a:solidFill>
                  <a:latin typeface="Times New Roman" panose="02020603050405020304" pitchFamily="18" charset="0"/>
                  <a:cs typeface="Times New Roman" panose="02020603050405020304" pitchFamily="18" charset="0"/>
                </a:rPr>
                <a:t>triển</a:t>
              </a:r>
              <a:endParaRPr lang="en-US" sz="4000" dirty="0">
                <a:solidFill>
                  <a:srgbClr val="FFFFFF"/>
                </a:solidFill>
                <a:latin typeface="Times New Roman" panose="02020603050405020304" pitchFamily="18" charset="0"/>
                <a:cs typeface="Times New Roman" panose="02020603050405020304" pitchFamily="18" charset="0"/>
              </a:endParaRPr>
            </a:p>
          </p:txBody>
        </p:sp>
        <p:sp>
          <p:nvSpPr>
            <p:cNvPr id="20" name="TextBox 20"/>
            <p:cNvSpPr txBox="1"/>
            <p:nvPr/>
          </p:nvSpPr>
          <p:spPr>
            <a:xfrm>
              <a:off x="-678744" y="1172503"/>
              <a:ext cx="11033747" cy="3180356"/>
            </a:xfrm>
            <a:prstGeom prst="rect">
              <a:avLst/>
            </a:prstGeom>
          </p:spPr>
          <p:txBody>
            <a:bodyPr wrap="square" lIns="0" tIns="0" rIns="0" bIns="0" rtlCol="0" anchor="t">
              <a:spAutoFit/>
            </a:bodyPr>
            <a:lstStyle/>
            <a:p>
              <a:pPr algn="l">
                <a:lnSpc>
                  <a:spcPts val="3079"/>
                </a:lnSpc>
              </a:pPr>
              <a:endParaRPr dirty="0"/>
            </a:p>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Chat bot</a:t>
              </a:r>
            </a:p>
            <a:p>
              <a:pPr algn="l">
                <a:lnSpc>
                  <a:spcPts val="3079"/>
                </a:lnSpc>
              </a:pPr>
              <a:endParaRPr lang="en-US" sz="2800" dirty="0" smtClean="0">
                <a:solidFill>
                  <a:srgbClr val="FFFFFF"/>
                </a:solidFill>
                <a:latin typeface="Times New Roman" panose="02020603050405020304" pitchFamily="18" charset="0"/>
                <a:cs typeface="Times New Roman" panose="02020603050405020304" pitchFamily="18" charset="0"/>
              </a:endParaRPr>
            </a:p>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Xác</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thực</a:t>
              </a:r>
              <a:r>
                <a:rPr lang="en-US" sz="2800" dirty="0" smtClean="0">
                  <a:solidFill>
                    <a:srgbClr val="FFFFFF"/>
                  </a:solidFill>
                  <a:latin typeface="Times New Roman" panose="02020603050405020304" pitchFamily="18" charset="0"/>
                  <a:cs typeface="Times New Roman" panose="02020603050405020304" pitchFamily="18" charset="0"/>
                </a:rPr>
                <a:t> OTP Email </a:t>
              </a:r>
              <a:r>
                <a:rPr lang="en-US" sz="2800" dirty="0" err="1" smtClean="0">
                  <a:solidFill>
                    <a:srgbClr val="FFFFFF"/>
                  </a:solidFill>
                  <a:latin typeface="Times New Roman" panose="02020603050405020304" pitchFamily="18" charset="0"/>
                  <a:cs typeface="Times New Roman" panose="02020603050405020304" pitchFamily="18" charset="0"/>
                </a:rPr>
                <a:t>t</a:t>
              </a:r>
              <a:r>
                <a:rPr lang="en-US" sz="2800" dirty="0" err="1" smtClean="0">
                  <a:solidFill>
                    <a:srgbClr val="FFFFFF"/>
                  </a:solidFill>
                  <a:latin typeface="Times New Roman" panose="02020603050405020304" pitchFamily="18" charset="0"/>
                  <a:cs typeface="Times New Roman" panose="02020603050405020304" pitchFamily="18" charset="0"/>
                </a:rPr>
                <a:t>ă</a:t>
              </a:r>
              <a:r>
                <a:rPr lang="en-US" sz="2800" dirty="0" err="1" smtClean="0">
                  <a:solidFill>
                    <a:srgbClr val="FFFFFF"/>
                  </a:solidFill>
                  <a:latin typeface="Times New Roman" panose="02020603050405020304" pitchFamily="18" charset="0"/>
                  <a:cs typeface="Times New Roman" panose="02020603050405020304" pitchFamily="18" charset="0"/>
                </a:rPr>
                <a:t>ng</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tính</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bảo</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mật</a:t>
              </a:r>
              <a:r>
                <a:rPr lang="en-US" sz="2800" dirty="0" smtClean="0">
                  <a:solidFill>
                    <a:srgbClr val="FFFFFF"/>
                  </a:solidFill>
                  <a:latin typeface="Times New Roman" panose="02020603050405020304" pitchFamily="18" charset="0"/>
                  <a:cs typeface="Times New Roman" panose="02020603050405020304" pitchFamily="18" charset="0"/>
                </a:rPr>
                <a:t>.</a:t>
              </a:r>
            </a:p>
            <a:p>
              <a:pPr algn="l">
                <a:lnSpc>
                  <a:spcPts val="3079"/>
                </a:lnSpc>
              </a:pPr>
              <a:endParaRPr lang="en-US" sz="2800" dirty="0" smtClean="0">
                <a:solidFill>
                  <a:srgbClr val="FFFFFF"/>
                </a:solidFill>
                <a:latin typeface="Times New Roman" panose="02020603050405020304" pitchFamily="18" charset="0"/>
                <a:cs typeface="Times New Roman" panose="02020603050405020304" pitchFamily="18" charset="0"/>
              </a:endParaRPr>
            </a:p>
            <a:p>
              <a:pPr marL="342900" indent="-342900" algn="l">
                <a:lnSpc>
                  <a:spcPts val="3079"/>
                </a:lnSpc>
                <a:buFont typeface="Wingdings" panose="05000000000000000000" pitchFamily="2" charset="2"/>
                <a:buChar char="q"/>
              </a:pP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Tích</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hợp</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thêm</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nhiều</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cổng</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thanh</a:t>
              </a:r>
              <a:r>
                <a:rPr lang="en-US" sz="2800" dirty="0" smtClean="0">
                  <a:solidFill>
                    <a:srgbClr val="FFFFFF"/>
                  </a:solidFill>
                  <a:latin typeface="Times New Roman" panose="02020603050405020304" pitchFamily="18" charset="0"/>
                  <a:cs typeface="Times New Roman" panose="02020603050405020304" pitchFamily="18" charset="0"/>
                </a:rPr>
                <a:t> </a:t>
              </a:r>
              <a:r>
                <a:rPr lang="en-US" sz="2800" dirty="0" err="1" smtClean="0">
                  <a:solidFill>
                    <a:srgbClr val="FFFFFF"/>
                  </a:solidFill>
                  <a:latin typeface="Times New Roman" panose="02020603050405020304" pitchFamily="18" charset="0"/>
                  <a:cs typeface="Times New Roman" panose="02020603050405020304" pitchFamily="18" charset="0"/>
                </a:rPr>
                <a:t>toán</a:t>
              </a:r>
              <a:r>
                <a:rPr lang="en-US" sz="2800" dirty="0" smtClean="0">
                  <a:solidFill>
                    <a:srgbClr val="FFFFFF"/>
                  </a:solidFill>
                  <a:latin typeface="Times New Roman" panose="02020603050405020304" pitchFamily="18" charset="0"/>
                  <a:cs typeface="Times New Roman" panose="02020603050405020304" pitchFamily="18" charset="0"/>
                </a:rPr>
                <a:t> </a:t>
              </a:r>
              <a:endParaRPr lang="en-US" sz="2800" dirty="0">
                <a:solidFill>
                  <a:srgbClr val="FFFFFF"/>
                </a:solidFill>
                <a:latin typeface="Times New Roman" panose="02020603050405020304" pitchFamily="18" charset="0"/>
                <a:cs typeface="Times New Roman" panose="02020603050405020304" pitchFamily="18" charset="0"/>
              </a:endParaRPr>
            </a:p>
          </p:txBody>
        </p:sp>
      </p:grpSp>
      <p:sp>
        <p:nvSpPr>
          <p:cNvPr id="24" name="Freeform 26"/>
          <p:cNvSpPr/>
          <p:nvPr/>
        </p:nvSpPr>
        <p:spPr>
          <a:xfrm>
            <a:off x="1143000" y="3129703"/>
            <a:ext cx="738255" cy="664429"/>
          </a:xfrm>
          <a:custGeom>
            <a:avLst/>
            <a:gdLst/>
            <a:ahLst/>
            <a:cxnLst/>
            <a:rect l="l" t="t" r="r" b="b"/>
            <a:pathLst>
              <a:path w="738255" h="664429">
                <a:moveTo>
                  <a:pt x="0" y="0"/>
                </a:moveTo>
                <a:lnTo>
                  <a:pt x="738255" y="0"/>
                </a:lnTo>
                <a:lnTo>
                  <a:pt x="738255" y="664430"/>
                </a:lnTo>
                <a:lnTo>
                  <a:pt x="0" y="664430"/>
                </a:lnTo>
                <a:lnTo>
                  <a:pt x="0" y="0"/>
                </a:lnTo>
                <a:close/>
              </a:path>
            </a:pathLst>
          </a:custGeom>
          <a:blipFill>
            <a:blip r:embed="rId2">
              <a:extLst>
                <a:ext uri="{96DAC541-7B7A-43D3-8B79-37D633B846F1}">
                  <asvg:svgBlip xmlns:asvg="http://schemas.microsoft.com/office/drawing/2016/SVG/main" xmlns="" r:embed="rId51"/>
                </a:ext>
              </a:extLst>
            </a:blip>
            <a:stretch>
              <a:fillRect/>
            </a:stretch>
          </a:blipFill>
        </p:spPr>
      </p:sp>
      <p:sp>
        <p:nvSpPr>
          <p:cNvPr id="25" name="Freeform 16"/>
          <p:cNvSpPr/>
          <p:nvPr/>
        </p:nvSpPr>
        <p:spPr>
          <a:xfrm>
            <a:off x="8093442" y="3019901"/>
            <a:ext cx="759653" cy="810945"/>
          </a:xfrm>
          <a:custGeom>
            <a:avLst/>
            <a:gdLst/>
            <a:ahLst/>
            <a:cxnLst/>
            <a:rect l="l" t="t" r="r" b="b"/>
            <a:pathLst>
              <a:path w="498926" h="664429">
                <a:moveTo>
                  <a:pt x="0" y="0"/>
                </a:moveTo>
                <a:lnTo>
                  <a:pt x="498925" y="0"/>
                </a:lnTo>
                <a:lnTo>
                  <a:pt x="498925" y="664430"/>
                </a:lnTo>
                <a:lnTo>
                  <a:pt x="0" y="664430"/>
                </a:lnTo>
                <a:lnTo>
                  <a:pt x="0" y="0"/>
                </a:lnTo>
                <a:close/>
              </a:path>
            </a:pathLst>
          </a:custGeom>
          <a:blipFill>
            <a:blip r:embed="rId52">
              <a:extLst>
                <a:ext uri="{96DAC541-7B7A-43D3-8B79-37D633B846F1}">
                  <asvg:svgBlip xmlns:asvg="http://schemas.microsoft.com/office/drawing/2016/SVG/main" xmlns="" r:embed="rId31"/>
                </a:ext>
              </a:extLst>
            </a:blip>
            <a:stretch>
              <a:fillRect/>
            </a:stretch>
          </a:blipFill>
        </p:spPr>
      </p:sp>
      <p:pic>
        <p:nvPicPr>
          <p:cNvPr id="26" name="Picture 25"/>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533400" y="419100"/>
            <a:ext cx="1458770" cy="14859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501</TotalTime>
  <Words>371</Words>
  <Application>Microsoft Office PowerPoint</Application>
  <PresentationFormat>Custom</PresentationFormat>
  <Paragraphs>77</Paragraphs>
  <Slides>10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Tahoma</vt:lpstr>
      <vt:lpstr>Wingdings 3</vt:lpstr>
      <vt:lpstr>Times New Roman</vt:lpstr>
      <vt:lpstr>Clear Sans Medium</vt:lpstr>
      <vt:lpstr>Arial</vt:lpstr>
      <vt:lpstr>Clear Sans</vt:lpstr>
      <vt:lpstr>Fira Sans Bold</vt:lpstr>
      <vt:lpstr>Fira Sans Ultra-Bold</vt:lpstr>
      <vt:lpstr>Trebuchet MS</vt:lpstr>
      <vt:lpstr>Wingdings</vt:lpstr>
      <vt:lpstr>Calibri</vt:lpstr>
      <vt:lpstr>Facet</vt:lpstr>
      <vt:lpstr>PowerPoint Presentation</vt:lpstr>
      <vt:lpstr>PowerPoint Presentation</vt:lpstr>
      <vt:lpstr>“WEBSITE BÁN HÀNG THỜI TRANG FASHION” </vt:lpstr>
      <vt:lpstr>GIỚI THIỆU VỀ NGÔN NGỮ - FRAMEWORK</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Thế Anh</dc:creator>
  <cp:lastModifiedBy>Trần Thế Anh</cp:lastModifiedBy>
  <cp:revision>27</cp:revision>
  <dcterms:created xsi:type="dcterms:W3CDTF">2006-08-16T00:00:00Z</dcterms:created>
  <dcterms:modified xsi:type="dcterms:W3CDTF">2024-05-25T19:14:59Z</dcterms:modified>
  <dc:identifier>DAGGOmi2shM</dc:identifier>
</cp:coreProperties>
</file>